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png" ContentType="image/png"/>
  <Default Extension="jpeg" ContentType="image/jpeg"/>
  <Default Extension="JPG" ContentType="image/.jp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"/>
  </p:notesMasterIdLst>
  <p:sldIdLst>
    <p:sldId id="441" r:id="rId3"/>
    <p:sldId id="442" r:id="rId4"/>
    <p:sldId id="414" r:id="rId6"/>
    <p:sldId id="363" r:id="rId7"/>
    <p:sldId id="368" r:id="rId8"/>
    <p:sldId id="443" r:id="rId9"/>
    <p:sldId id="413" r:id="rId10"/>
    <p:sldId id="405" r:id="rId11"/>
    <p:sldId id="430" r:id="rId12"/>
    <p:sldId id="369" r:id="rId13"/>
    <p:sldId id="458" r:id="rId14"/>
    <p:sldId id="378" r:id="rId15"/>
    <p:sldId id="457" r:id="rId16"/>
    <p:sldId id="456" r:id="rId17"/>
    <p:sldId id="450" r:id="rId18"/>
    <p:sldId id="455" r:id="rId19"/>
  </p:sldIdLst>
  <p:sldSz cx="20104100" cy="11309350"/>
  <p:notesSz cx="9942195" cy="6760845"/>
  <p:embeddedFontLst>
    <p:embeddedFont>
      <p:font typeface="Druk Cyr"/>
      <p:regular r:id="rId23"/>
    </p:embeddedFont>
    <p:embeddedFont>
      <p:font typeface="Neue Machina" panose="00000500000000000000" charset="-52"/>
      <p:regular r:id="rId24"/>
      <p:bold r:id="rId25"/>
    </p:embeddedFont>
    <p:embeddedFont>
      <p:font typeface="Druk Cyr" charset="-52"/>
      <p:regular r:id="rId26"/>
    </p:embeddedFont>
    <p:embeddedFont>
      <p:font typeface="Ebrima" panose="02000000000000000000" pitchFamily="2" charset="0"/>
      <p:regular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3A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95" autoAdjust="0"/>
    <p:restoredTop sz="83991" autoAdjust="0"/>
  </p:normalViewPr>
  <p:slideViewPr>
    <p:cSldViewPr showGuides="1">
      <p:cViewPr varScale="1">
        <p:scale>
          <a:sx n="39" d="100"/>
          <a:sy n="39" d="100"/>
        </p:scale>
        <p:origin x="72" y="2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1" Type="http://schemas.openxmlformats.org/officeDocument/2006/relationships/font" Target="fonts/font9.fntdata"/><Relationship Id="rId30" Type="http://schemas.openxmlformats.org/officeDocument/2006/relationships/font" Target="fonts/font8.fntdata"/><Relationship Id="rId3" Type="http://schemas.openxmlformats.org/officeDocument/2006/relationships/slide" Target="slides/slide1.xml"/><Relationship Id="rId29" Type="http://schemas.openxmlformats.org/officeDocument/2006/relationships/font" Target="fonts/font7.fntdata"/><Relationship Id="rId28" Type="http://schemas.openxmlformats.org/officeDocument/2006/relationships/font" Target="fonts/font6.fntdata"/><Relationship Id="rId27" Type="http://schemas.openxmlformats.org/officeDocument/2006/relationships/font" Target="fonts/font5.fntdata"/><Relationship Id="rId26" Type="http://schemas.openxmlformats.org/officeDocument/2006/relationships/font" Target="fonts/font4.fntdata"/><Relationship Id="rId25" Type="http://schemas.openxmlformats.org/officeDocument/2006/relationships/font" Target="fonts/font3.fntdata"/><Relationship Id="rId24" Type="http://schemas.openxmlformats.org/officeDocument/2006/relationships/font" Target="fonts/font2.fntdata"/><Relationship Id="rId23" Type="http://schemas.openxmlformats.org/officeDocument/2006/relationships/font" Target="fonts/font1.fntdata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8632" cy="338817"/>
          </a:xfrm>
          <a:prstGeom prst="rect">
            <a:avLst/>
          </a:prstGeom>
        </p:spPr>
        <p:txBody>
          <a:bodyPr vert="horz" lIns="48683" tIns="24341" rIns="48683" bIns="24341" rtlCol="0"/>
          <a:lstStyle>
            <a:lvl1pPr algn="l">
              <a:defRPr sz="6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1526" y="1"/>
            <a:ext cx="4308632" cy="338817"/>
          </a:xfrm>
          <a:prstGeom prst="rect">
            <a:avLst/>
          </a:prstGeom>
        </p:spPr>
        <p:txBody>
          <a:bodyPr vert="horz" lIns="48683" tIns="24341" rIns="48683" bIns="24341" rtlCol="0"/>
          <a:lstStyle>
            <a:lvl1pPr algn="r">
              <a:defRPr sz="600"/>
            </a:lvl1pPr>
          </a:lstStyle>
          <a:p>
            <a:fld id="{4FB41E33-8355-4FE5-96A2-94EF44A0DF28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46138"/>
            <a:ext cx="4056063" cy="2281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8683" tIns="24341" rIns="48683" bIns="2434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3938" y="3253407"/>
            <a:ext cx="7954638" cy="2663086"/>
          </a:xfrm>
          <a:prstGeom prst="rect">
            <a:avLst/>
          </a:prstGeom>
        </p:spPr>
        <p:txBody>
          <a:bodyPr vert="horz" lIns="48683" tIns="24341" rIns="48683" bIns="24341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22346"/>
            <a:ext cx="4308632" cy="338817"/>
          </a:xfrm>
          <a:prstGeom prst="rect">
            <a:avLst/>
          </a:prstGeom>
        </p:spPr>
        <p:txBody>
          <a:bodyPr vert="horz" lIns="48683" tIns="24341" rIns="48683" bIns="24341" rtlCol="0" anchor="b"/>
          <a:lstStyle>
            <a:lvl1pPr algn="l">
              <a:defRPr sz="6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1526" y="6422346"/>
            <a:ext cx="4308632" cy="338817"/>
          </a:xfrm>
          <a:prstGeom prst="rect">
            <a:avLst/>
          </a:prstGeom>
        </p:spPr>
        <p:txBody>
          <a:bodyPr vert="horz" lIns="48683" tIns="24341" rIns="48683" bIns="24341" rtlCol="0" anchor="b"/>
          <a:lstStyle>
            <a:lvl1pPr algn="r">
              <a:defRPr sz="600"/>
            </a:lvl1pPr>
          </a:lstStyle>
          <a:p>
            <a:fld id="{D21BA76F-95BB-457F-91E2-62770FE7BB83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045567-44EB-46B0-8DCB-7F8391393E38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045567-44EB-46B0-8DCB-7F8391393E38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045567-44EB-46B0-8DCB-7F8391393E38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045567-44EB-46B0-8DCB-7F8391393E38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1BA76F-95BB-457F-91E2-62770FE7BB83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045567-44EB-46B0-8DCB-7F8391393E38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045567-44EB-46B0-8DCB-7F8391393E38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045567-44EB-46B0-8DCB-7F8391393E38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045567-44EB-46B0-8DCB-7F8391393E38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045567-44EB-46B0-8DCB-7F8391393E38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045567-44EB-46B0-8DCB-7F8391393E38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045567-44EB-46B0-8DCB-7F8391393E38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045567-44EB-46B0-8DCB-7F8391393E38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300118" y="3332182"/>
            <a:ext cx="803981" cy="234015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56091"/>
            <a:ext cx="20014123" cy="1086206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1012607" cy="1127794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7251" y="973874"/>
            <a:ext cx="4690946" cy="249206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9177458"/>
            <a:ext cx="20104099" cy="2131097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52476" y="831965"/>
            <a:ext cx="4690946" cy="249206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808" y="3513232"/>
            <a:ext cx="17088485" cy="16158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15615" y="6408632"/>
            <a:ext cx="14072870" cy="27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00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0104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015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0208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026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031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03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041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210056" y="23125947"/>
            <a:ext cx="10166252" cy="405945"/>
          </a:xfrm>
        </p:spPr>
        <p:txBody>
          <a:bodyPr/>
          <a:lstStyle/>
          <a:p>
            <a:pPr defTabSz="2010410">
              <a:defRPr/>
            </a:pPr>
            <a:fld id="{2FD79353-59B3-41D4-A1A9-DC36E0CFDD13}" type="datetime1">
              <a:rPr lang="ru-RU" sz="2640" smtClean="0">
                <a:solidFill>
                  <a:prstClr val="black">
                    <a:tint val="75000"/>
                  </a:prstClr>
                </a:solidFill>
                <a:latin typeface="Arial" panose="020B0604020202020204"/>
              </a:rPr>
            </a:fld>
            <a:endParaRPr lang="ru-RU" sz="2640" dirty="0">
              <a:solidFill>
                <a:prstClr val="black">
                  <a:tint val="75000"/>
                </a:prstClr>
              </a:solidFill>
              <a:latin typeface="Arial" panose="020B0604020202020204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5028373" y="23125947"/>
            <a:ext cx="14144351" cy="405945"/>
          </a:xfrm>
        </p:spPr>
        <p:txBody>
          <a:bodyPr/>
          <a:lstStyle/>
          <a:p>
            <a:pPr defTabSz="2010410">
              <a:defRPr/>
            </a:pPr>
            <a:endParaRPr lang="ru-RU" sz="2640" dirty="0">
              <a:solidFill>
                <a:prstClr val="black">
                  <a:tint val="75000"/>
                </a:prstClr>
              </a:solidFill>
              <a:latin typeface="Arial" panose="020B0604020202020204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1824794" y="23125947"/>
            <a:ext cx="10166252" cy="405945"/>
          </a:xfrm>
        </p:spPr>
        <p:txBody>
          <a:bodyPr/>
          <a:lstStyle/>
          <a:p>
            <a:pPr defTabSz="2010410">
              <a:defRPr/>
            </a:pPr>
            <a:fld id="{B19B0651-EE4F-4900-A07F-96A6BFA9D0F0}" type="slidenum">
              <a:rPr lang="ru-RU" sz="2640" smtClean="0">
                <a:solidFill>
                  <a:prstClr val="black">
                    <a:tint val="75000"/>
                  </a:prstClr>
                </a:solidFill>
                <a:latin typeface="Arial" panose="020B0604020202020204"/>
              </a:rPr>
            </a:fld>
            <a:endParaRPr lang="ru-RU" sz="2640" dirty="0">
              <a:solidFill>
                <a:prstClr val="black">
                  <a:tint val="75000"/>
                </a:prstClr>
              </a:solidFill>
              <a:latin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2210056" y="23125947"/>
            <a:ext cx="10166252" cy="405945"/>
          </a:xfrm>
        </p:spPr>
        <p:txBody>
          <a:bodyPr/>
          <a:lstStyle/>
          <a:p>
            <a:pPr defTabSz="2010410">
              <a:defRPr/>
            </a:pPr>
            <a:fld id="{68AE3D3D-E080-4E59-8BE3-528D038019C5}" type="datetime1">
              <a:rPr lang="ru-RU" sz="2640" smtClean="0">
                <a:solidFill>
                  <a:prstClr val="black">
                    <a:tint val="75000"/>
                  </a:prstClr>
                </a:solidFill>
                <a:latin typeface="Arial" panose="020B0604020202020204"/>
              </a:rPr>
            </a:fld>
            <a:endParaRPr lang="ru-RU" sz="2640" dirty="0">
              <a:solidFill>
                <a:prstClr val="black">
                  <a:tint val="75000"/>
                </a:prstClr>
              </a:solidFill>
              <a:latin typeface="Arial" panose="020B0604020202020204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15028373" y="23125947"/>
            <a:ext cx="14144351" cy="405945"/>
          </a:xfrm>
        </p:spPr>
        <p:txBody>
          <a:bodyPr/>
          <a:lstStyle/>
          <a:p>
            <a:pPr defTabSz="2010410">
              <a:defRPr/>
            </a:pPr>
            <a:endParaRPr lang="ru-RU" sz="2640" dirty="0">
              <a:solidFill>
                <a:prstClr val="black">
                  <a:tint val="75000"/>
                </a:prstClr>
              </a:solidFill>
              <a:latin typeface="Arial" panose="020B0604020202020204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1824794" y="23125947"/>
            <a:ext cx="10166252" cy="405945"/>
          </a:xfrm>
        </p:spPr>
        <p:txBody>
          <a:bodyPr/>
          <a:lstStyle/>
          <a:p>
            <a:pPr defTabSz="2010410">
              <a:defRPr/>
            </a:pPr>
            <a:fld id="{B19B0651-EE4F-4900-A07F-96A6BFA9D0F0}" type="slidenum">
              <a:rPr lang="ru-RU" sz="2640" smtClean="0">
                <a:solidFill>
                  <a:prstClr val="black">
                    <a:tint val="75000"/>
                  </a:prstClr>
                </a:solidFill>
                <a:latin typeface="Arial" panose="020B0604020202020204"/>
              </a:rPr>
            </a:fld>
            <a:endParaRPr lang="ru-RU" sz="2640" dirty="0">
              <a:solidFill>
                <a:prstClr val="black">
                  <a:tint val="75000"/>
                </a:prstClr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45450" y="955972"/>
            <a:ext cx="8013199" cy="16249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0.jpeg"/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5.jpeg"/><Relationship Id="rId3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.jpeg"/><Relationship Id="rId1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.jpeg"/><Relationship Id="rId1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2.xml"/><Relationship Id="rId8" Type="http://schemas.openxmlformats.org/officeDocument/2006/relationships/vmlDrawing" Target="../drawings/vmlDrawing1.v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7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6.emf"/><Relationship Id="rId3" Type="http://schemas.openxmlformats.org/officeDocument/2006/relationships/oleObject" Target="../embeddings/oleObject1.bin"/><Relationship Id="rId2" Type="http://schemas.openxmlformats.org/officeDocument/2006/relationships/image" Target="../media/image10.jpeg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10.jpeg"/><Relationship Id="rId1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9.jpeg"/><Relationship Id="rId2" Type="http://schemas.openxmlformats.org/officeDocument/2006/relationships/image" Target="../media/image10.jpeg"/><Relationship Id="rId1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0.jpeg"/><Relationship Id="rId2" Type="http://schemas.openxmlformats.org/officeDocument/2006/relationships/image" Target="../media/image12.jpeg"/><Relationship Id="rId1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3.jpeg"/><Relationship Id="rId3" Type="http://schemas.openxmlformats.org/officeDocument/2006/relationships/image" Target="../media/image10.jpeg"/><Relationship Id="rId2" Type="http://schemas.openxmlformats.org/officeDocument/2006/relationships/image" Target="../media/image12.jpeg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2.jpeg"/><Relationship Id="rId2" Type="http://schemas.openxmlformats.org/officeDocument/2006/relationships/image" Target="../media/image10.jpeg"/><Relationship Id="rId1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0.jpeg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31326" y="10017160"/>
            <a:ext cx="9890986" cy="129139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81777" y="10017160"/>
            <a:ext cx="9890985" cy="129139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-12" y="1"/>
            <a:ext cx="20104112" cy="1361590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6530" algn="ctr">
              <a:spcBef>
                <a:spcPts val="95"/>
              </a:spcBef>
            </a:pPr>
            <a:br>
              <a:rPr lang="ru-RU" sz="6600" b="1" spc="-5" dirty="0" smtClean="0">
                <a:solidFill>
                  <a:schemeClr val="bg2">
                    <a:lumMod val="25000"/>
                  </a:schemeClr>
                </a:solidFill>
              </a:rPr>
            </a:br>
            <a:br>
              <a:rPr lang="ru-RU" sz="6600" b="1" spc="-5" dirty="0" smtClean="0">
                <a:solidFill>
                  <a:schemeClr val="bg2">
                    <a:lumMod val="25000"/>
                  </a:schemeClr>
                </a:solidFill>
              </a:rPr>
            </a:br>
            <a:br>
              <a:rPr lang="ru-RU" sz="72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7200" b="1" kern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en-US" sz="72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обеспечении учебниками </a:t>
            </a:r>
            <a:br>
              <a:rPr lang="en-US" sz="7200" b="1" kern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7200" b="1" kern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учебными </a:t>
            </a:r>
            <a:r>
              <a:rPr lang="en-US" sz="72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пособиями  </a:t>
            </a:r>
            <a:br>
              <a:rPr lang="en-US" sz="7200" b="1" kern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7200" b="1" kern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2023-2024 учебном году</a:t>
            </a:r>
            <a:br>
              <a:rPr lang="en-US" sz="7200" b="1" kern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7200" b="1" kern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7200" b="1" kern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сектором учебно-методического сопровождения образовательного процесса </a:t>
            </a:r>
            <a:br>
              <a:rPr lang="ru-RU" sz="32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 Республики Татарстан</a:t>
            </a:r>
            <a:br>
              <a:rPr lang="ru-RU" sz="32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kern="1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Гайфуллина</a:t>
            </a:r>
            <a:r>
              <a:rPr lang="ru-RU" sz="32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Лейсан Атласовна</a:t>
            </a:r>
            <a:br>
              <a:rPr lang="ru-RU" sz="32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8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200" spc="-5" dirty="0">
                <a:solidFill>
                  <a:schemeClr val="bg2">
                    <a:lumMod val="25000"/>
                  </a:schemeClr>
                </a:solidFill>
                <a:latin typeface="Neue Machina" panose="00000500000000000000" charset="-52"/>
              </a:rPr>
            </a:br>
            <a:br>
              <a:rPr lang="ru-RU" sz="7200" spc="-5" dirty="0" smtClean="0">
                <a:solidFill>
                  <a:schemeClr val="tx1"/>
                </a:solidFill>
              </a:rPr>
            </a:br>
            <a:br>
              <a:rPr lang="ru-RU" sz="7200" spc="-5" dirty="0">
                <a:solidFill>
                  <a:schemeClr val="tx1"/>
                </a:solidFill>
              </a:rPr>
            </a:br>
            <a:endParaRPr lang="ru-RU" sz="7200" spc="-5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87543" y="1235075"/>
            <a:ext cx="87852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dirty="0" smtClean="0">
                <a:latin typeface="Druk Cyr" charset="-52"/>
                <a:ea typeface="Ebrima" panose="02000000000000000000" pitchFamily="2" charset="0"/>
                <a:cs typeface="Ebrima" panose="02000000000000000000" pitchFamily="2" charset="0"/>
              </a:rPr>
              <a:t>              </a:t>
            </a:r>
            <a:endParaRPr lang="ru-RU" sz="7200" dirty="0">
              <a:latin typeface="Druk Cyr" charset="-52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8" name="Picture 2" descr="https://sun9-68.userapi.com/impg/LEhZ_F77vYT_TI5sucJ2A7AAj4ZZdDd14RtqKw/dqWmB-ojkM4.jpg?size=1293x809&amp;quality=95&amp;sign=24a738562cd0ae13f4522554b68766c5&amp;c_uniq_tag=wpvgLNt6hfYrz1CBD437LnOGAswB9aTf2mltOdE9OaU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3251" y="44791"/>
            <a:ext cx="4129512" cy="2638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" y="168274"/>
            <a:ext cx="4260862" cy="2267130"/>
          </a:xfrm>
          <a:prstGeom prst="rect">
            <a:avLst/>
          </a:prstGeom>
        </p:spPr>
      </p:pic>
      <p:pic>
        <p:nvPicPr>
          <p:cNvPr id="9" name="Picture 2" descr="https://sun9-68.userapi.com/impg/LEhZ_F77vYT_TI5sucJ2A7AAj4ZZdDd14RtqKw/dqWmB-ojkM4.jpg?size=1293x809&amp;quality=95&amp;sign=24a738562cd0ae13f4522554b68766c5&amp;c_uniq_tag=wpvgLNt6hfYrz1CBD437LnOGAswB9aTf2mltOdE9OaU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3250" y="1"/>
            <a:ext cx="4129512" cy="2638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94050" y="178470"/>
            <a:ext cx="16840200" cy="2012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/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ЧТО ОБРАТИТЬ ВНИМАНИЕ В  2023-2024 УЧЕБНОМ ГОДУ?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(нормативная база, реализую</a:t>
            </a:r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 обеспечение учебниками)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r>
              <a:rPr lang="ru-RU" sz="5275" b="1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080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66050" y="1889262"/>
            <a:ext cx="12115800" cy="328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п.4 статьи 18 Закона 273-ФЗ «Об образовании в РФ» 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015" indent="-628015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800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образовательных программ выбирают</a:t>
            </a:r>
            <a:r>
              <a:rPr lang="ru-RU" sz="2800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 smtClean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лектронные образовательные ресурсы, входящие в ФП электронных образовательных ресурсов</a:t>
            </a:r>
            <a:endParaRPr lang="ru-RU" sz="2800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71170" indent="-471170">
              <a:buFontTx/>
              <a:buChar char="-"/>
            </a:pP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пособия, выпущенные организациями, входящими в перечень организаций, осуществляющих выпуск учебных пособий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955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79650" y="5959475"/>
            <a:ext cx="6019800" cy="4000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</a:t>
            </a:r>
            <a:endParaRPr lang="ru-RU" sz="3600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marR="5080" indent="-457200">
              <a:lnSpc>
                <a:spcPct val="101000"/>
              </a:lnSpc>
              <a:spcBef>
                <a:spcPts val="90"/>
              </a:spcBef>
              <a:buFont typeface="Wingdings" panose="05000000000000000000" pitchFamily="2" charset="2"/>
              <a:buChar char="q"/>
            </a:pPr>
            <a:r>
              <a:rPr lang="ru-RU" sz="3600" b="1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3600" b="1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653 </a:t>
            </a:r>
            <a:r>
              <a:rPr lang="ru-RU" sz="3600" b="1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3600" b="1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 августа 2022</a:t>
            </a:r>
            <a:endParaRPr lang="ru-RU" sz="3600" b="1" dirty="0" smtClean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1000"/>
              </a:lnSpc>
              <a:spcBef>
                <a:spcPts val="90"/>
              </a:spcBef>
            </a:pPr>
            <a:endParaRPr lang="ru-RU" sz="3600" b="1" dirty="0" smtClean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b="1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</a:t>
            </a:r>
            <a:endParaRPr lang="ru-RU" sz="3600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marR="5080" indent="-457200">
              <a:lnSpc>
                <a:spcPct val="101000"/>
              </a:lnSpc>
              <a:spcBef>
                <a:spcPts val="90"/>
              </a:spcBef>
              <a:buFont typeface="Wingdings" panose="05000000000000000000" pitchFamily="2" charset="2"/>
              <a:buChar char="q"/>
            </a:pPr>
            <a:r>
              <a:rPr lang="ru-RU" sz="3600" b="1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699 от 09 июня 2016</a:t>
            </a:r>
            <a:endParaRPr lang="ru-RU" sz="3600" b="1" dirty="0" smtClean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520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520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9937" y="0"/>
            <a:ext cx="3411176" cy="11321211"/>
          </a:xfrm>
          <a:prstGeom prst="rect">
            <a:avLst/>
          </a:prstGeom>
        </p:spPr>
      </p:pic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8299450" y="5045078"/>
          <a:ext cx="11048999" cy="617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2881"/>
                <a:gridCol w="9686118"/>
              </a:tblGrid>
              <a:tr h="561798">
                <a:tc grid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РЕГИОНАЛЬНЫЕ издательства, входящие </a:t>
                      </a:r>
                      <a:r>
                        <a:rPr lang="ru-RU" sz="24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перечень </a:t>
                      </a:r>
                      <a:r>
                        <a:rPr lang="ru-RU" sz="2400" b="1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организаций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cPr/>
                </a:tc>
              </a:tr>
              <a:tr h="6336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6000"/>
                        </a:lnSpc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</a:pPr>
                      <a:r>
                        <a:rPr lang="ru-RU" sz="24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ГУП «Татарское книжное издательство»</a:t>
                      </a:r>
                      <a:endParaRPr lang="ru-RU" sz="24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02616" marR="102616" marT="14660" marB="0" anchor="ctr">
                    <a:solidFill>
                      <a:schemeClr val="bg2"/>
                    </a:solidFill>
                  </a:tcPr>
                </a:tc>
              </a:tr>
              <a:tr h="6336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6000"/>
                        </a:lnSpc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</a:pPr>
                      <a:r>
                        <a:rPr lang="ru-RU" sz="24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ООО «Издательство «</a:t>
                      </a:r>
                      <a:r>
                        <a:rPr lang="ru-RU" sz="2400" kern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Магариф-Вакыт</a:t>
                      </a:r>
                      <a:r>
                        <a:rPr lang="ru-RU" sz="24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 </a:t>
                      </a:r>
                      <a:endParaRPr lang="ru-RU" sz="24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02616" marR="102616" marT="14660" marB="0" anchor="ctr">
                    <a:solidFill>
                      <a:schemeClr val="bg2"/>
                    </a:solidFill>
                  </a:tcPr>
                </a:tc>
              </a:tr>
              <a:tr h="6336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6000"/>
                        </a:lnSpc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</a:pPr>
                      <a:r>
                        <a:rPr lang="ru-RU" sz="24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АНО «Татарское детское издательство» </a:t>
                      </a:r>
                      <a:endParaRPr lang="ru-RU" sz="24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02616" marR="102616" marT="14660" marB="0" anchor="ctr">
                    <a:solidFill>
                      <a:schemeClr val="bg2"/>
                    </a:solidFill>
                  </a:tcPr>
                </a:tc>
              </a:tr>
              <a:tr h="6336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6000"/>
                        </a:lnSpc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</a:pPr>
                      <a:r>
                        <a:rPr lang="ru-RU" sz="24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ООО «</a:t>
                      </a:r>
                      <a:r>
                        <a:rPr lang="ru-RU" sz="2400" kern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Татармультфильм</a:t>
                      </a:r>
                      <a:r>
                        <a:rPr lang="ru-RU" sz="24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 </a:t>
                      </a:r>
                      <a:endParaRPr lang="ru-RU" sz="24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02616" marR="102616" marT="14660" marB="0" anchor="ctr">
                    <a:solidFill>
                      <a:schemeClr val="bg2"/>
                    </a:solidFill>
                  </a:tcPr>
                </a:tc>
              </a:tr>
              <a:tr h="63360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</a:pPr>
                      <a:r>
                        <a:rPr lang="ru-RU" sz="24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ООО </a:t>
                      </a:r>
                      <a:r>
                        <a:rPr lang="ru-RU" sz="240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«Издательство </a:t>
                      </a:r>
                      <a:r>
                        <a:rPr lang="ru-RU" sz="24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«Х</a:t>
                      </a:r>
                      <a:r>
                        <a:rPr lang="en-US" sz="24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ә</a:t>
                      </a:r>
                      <a:r>
                        <a:rPr lang="ru-RU" sz="24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тер» </a:t>
                      </a:r>
                      <a:endParaRPr lang="ru-RU" sz="24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02616" marR="102616" marT="14660" marB="0" anchor="ctr">
                    <a:solidFill>
                      <a:schemeClr val="bg2"/>
                    </a:solidFill>
                  </a:tcPr>
                </a:tc>
              </a:tr>
              <a:tr h="53735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lang="ru-RU" sz="240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АО «Чувашское книжное издательство»</a:t>
                      </a:r>
                      <a:endParaRPr lang="ru-RU" sz="2400" kern="1200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02616" marR="102616" marT="14660" marB="0" anchor="ctr">
                    <a:solidFill>
                      <a:schemeClr val="bg2"/>
                    </a:solidFill>
                  </a:tcPr>
                </a:tc>
              </a:tr>
              <a:tr h="63360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endParaRPr lang="ru-RU" sz="24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ГАУ РМЭ «ИД «Марийское книжное издательство»</a:t>
                      </a:r>
                      <a:endParaRPr lang="ru-RU" sz="24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02616" marR="102616" marT="14660" marB="0" anchor="ctr">
                    <a:solidFill>
                      <a:schemeClr val="bg2"/>
                    </a:solidFill>
                  </a:tcPr>
                </a:tc>
              </a:tr>
              <a:tr h="63360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endParaRPr lang="ru-RU" sz="24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lang="ru-RU" sz="240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АО «Мордовское книжное издательство»</a:t>
                      </a:r>
                      <a:endParaRPr lang="ru-RU" sz="2400" kern="1200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02616" marR="102616" marT="14660" marB="0" anchor="ctr">
                    <a:solidFill>
                      <a:schemeClr val="bg2"/>
                    </a:solidFill>
                  </a:tcPr>
                </a:tc>
              </a:tr>
              <a:tr h="63360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endParaRPr lang="ru-RU" sz="24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lang="ru-RU" sz="240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ГУП УР «Издательство «Удмуртия»</a:t>
                      </a:r>
                      <a:endParaRPr lang="ru-RU" sz="2400" kern="1200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02616" marR="102616" marT="14660" marB="0" anchor="ctr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7" y="0"/>
            <a:ext cx="2402113" cy="161607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 flipV="1">
            <a:off x="3974514" y="1889261"/>
            <a:ext cx="4572000" cy="762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490">
              <a:defRPr/>
            </a:pPr>
            <a:endParaRPr lang="ru-RU" sz="297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2" name="Picture 2" descr="https://irrpo.pnzreg.ru/upload/iblock/893/893d89e43fc33b1f2d42019187483a3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99"/>
          <a:stretch>
            <a:fillRect/>
          </a:stretch>
        </p:blipFill>
        <p:spPr bwMode="auto">
          <a:xfrm>
            <a:off x="1670050" y="3517810"/>
            <a:ext cx="5290532" cy="2242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272;p48"/>
          <p:cNvSpPr/>
          <p:nvPr/>
        </p:nvSpPr>
        <p:spPr>
          <a:xfrm>
            <a:off x="1670050" y="6111875"/>
            <a:ext cx="390979" cy="381000"/>
          </a:xfrm>
          <a:prstGeom prst="ellipse">
            <a:avLst/>
          </a:prstGeom>
          <a:solidFill>
            <a:srgbClr val="E81046"/>
          </a:solidFill>
          <a:ln>
            <a:noFill/>
          </a:ln>
        </p:spPr>
        <p:txBody>
          <a:bodyPr spcFirstLastPara="1" wrap="square" lIns="201008" tIns="201008" rIns="201008" bIns="201008" anchor="ctr" anchorCtr="0">
            <a:noAutofit/>
          </a:bodyPr>
          <a:lstStyle/>
          <a:p>
            <a:endParaRPr sz="3955" dirty="0">
              <a:solidFill>
                <a:srgbClr val="A8246F"/>
              </a:solidFill>
            </a:endParaRPr>
          </a:p>
        </p:txBody>
      </p:sp>
      <p:sp>
        <p:nvSpPr>
          <p:cNvPr id="14" name="Google Shape;272;p48"/>
          <p:cNvSpPr/>
          <p:nvPr/>
        </p:nvSpPr>
        <p:spPr>
          <a:xfrm>
            <a:off x="1670049" y="7793167"/>
            <a:ext cx="390979" cy="381000"/>
          </a:xfrm>
          <a:prstGeom prst="ellipse">
            <a:avLst/>
          </a:prstGeom>
          <a:solidFill>
            <a:srgbClr val="E81046"/>
          </a:solidFill>
          <a:ln>
            <a:noFill/>
          </a:ln>
        </p:spPr>
        <p:txBody>
          <a:bodyPr spcFirstLastPara="1" wrap="square" lIns="201008" tIns="201008" rIns="201008" bIns="201008" anchor="ctr" anchorCtr="0">
            <a:noAutofit/>
          </a:bodyPr>
          <a:lstStyle/>
          <a:p>
            <a:endParaRPr sz="3955" dirty="0">
              <a:solidFill>
                <a:srgbClr val="A8246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6265" y="139843"/>
            <a:ext cx="18917835" cy="412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/>
            <a:endParaRPr lang="ru-RU" sz="4400" b="1" dirty="0" smtClean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r>
              <a:rPr lang="ru-RU" sz="4400" b="1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ВАЖНО!!!       </a:t>
            </a:r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КАДРОВОЕ ОБЕСПЕЧЕНИЕ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endParaRPr lang="ru-RU" sz="3600" b="1" dirty="0" smtClean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r>
              <a:rPr lang="ru-RU" sz="3600" b="1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			</a:t>
            </a:r>
            <a:endParaRPr lang="ru-RU" sz="3600" b="1" dirty="0" smtClean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endParaRPr lang="ru-RU" sz="3600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endParaRPr lang="ru-RU" sz="3520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080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89851" y="2225675"/>
            <a:ext cx="11734800" cy="3717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sz="3955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3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количество библиотекарей – 1265 </a:t>
            </a:r>
            <a:endParaRPr lang="ru-RU" sz="32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высшим педагогическим 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образованием – 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714 (56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%)</a:t>
            </a:r>
            <a:endParaRPr lang="ru-RU" sz="32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высшим библиотечным образованием – 280 (22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%)</a:t>
            </a:r>
            <a:endParaRPr lang="ru-RU" sz="32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другое </a:t>
            </a:r>
            <a:r>
              <a:rPr lang="ru-RU" sz="3200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271</a:t>
            </a:r>
            <a:endParaRPr lang="ru-RU" sz="3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3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педагогов-библиотекарей – 304 (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24%)</a:t>
            </a:r>
            <a:endParaRPr lang="ru-RU" sz="3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36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8618"/>
            <a:ext cx="4032262" cy="113007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18"/>
            <a:ext cx="3096353" cy="15312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202" y="6569074"/>
            <a:ext cx="5096248" cy="4008075"/>
          </a:xfrm>
          <a:prstGeom prst="rect">
            <a:avLst/>
          </a:prstGeom>
          <a:ln>
            <a:noFill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783" y="2914091"/>
            <a:ext cx="5151667" cy="3350184"/>
          </a:xfrm>
          <a:prstGeom prst="rect">
            <a:avLst/>
          </a:prstGeom>
          <a:ln>
            <a:noFill/>
          </a:ln>
        </p:spPr>
      </p:pic>
      <p:sp>
        <p:nvSpPr>
          <p:cNvPr id="13" name="Прямоугольник 12"/>
          <p:cNvSpPr/>
          <p:nvPr/>
        </p:nvSpPr>
        <p:spPr>
          <a:xfrm>
            <a:off x="4562847" y="1768475"/>
            <a:ext cx="3584203" cy="4571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490">
              <a:defRPr/>
            </a:pPr>
            <a:endParaRPr lang="ru-RU" sz="297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89850" y="6349240"/>
            <a:ext cx="1241424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БИБЛИОТЕЧНО-ИНФОРМАЦИОННЫЙ ОТДЕЛ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ГАОУ ДПО «ИНСТИТУТ РАЗВИТИЯ ОБРАЗОВАНИЯ РТ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Профессиональная переподготовка </a:t>
            </a:r>
            <a:endParaRPr lang="ru-RU" sz="3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«Педагог-библиотекарь: педагогические и организационно-методические основы сопровождения образовательного процесса» </a:t>
            </a:r>
            <a:endParaRPr lang="ru-RU" sz="32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252 часа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6265" y="139843"/>
            <a:ext cx="18917835" cy="412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/>
            <a:endParaRPr lang="ru-RU" sz="4400" b="1" dirty="0" smtClean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r>
              <a:rPr lang="ru-RU" sz="4400" b="1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ВАЖНО!!!       </a:t>
            </a:r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КАДРОВОЕ ОБЕСПЕЧЕНИЕ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endParaRPr lang="ru-RU" sz="3600" b="1" dirty="0" smtClean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r>
              <a:rPr lang="ru-RU" sz="3600" b="1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			</a:t>
            </a:r>
            <a:endParaRPr lang="ru-RU" sz="3600" b="1" dirty="0" smtClean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endParaRPr lang="ru-RU" sz="3600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endParaRPr lang="ru-RU" sz="3520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080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2249" y="854075"/>
            <a:ext cx="11963400" cy="1255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sz="3955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36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8618"/>
            <a:ext cx="4032262" cy="113007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18"/>
            <a:ext cx="3096353" cy="153125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401345" y="1855627"/>
            <a:ext cx="2847771" cy="5726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490">
              <a:defRPr/>
            </a:pPr>
            <a:endParaRPr lang="ru-RU" sz="297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70050" y="2343173"/>
            <a:ext cx="18465800" cy="8340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ОРГАНЫ МЕСТНОГО САМОУПРАВЛЕНИЯ, </a:t>
            </a:r>
            <a:endPara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ОСУЩЕСТВЛЯЮЩИЕ УПРАВЛЕНИЕ В СФЕРЕ ОБРАЗОВАНИЯ РТ </a:t>
            </a:r>
            <a:endPara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endParaRPr lang="ru-RU" sz="32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/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Старшие 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методисты ИМО, </a:t>
            </a:r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курирующие обеспечение учебниками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endPara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/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i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Кайбицкий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Камско-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Устьинский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Новошешминский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Рыбно-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Слободский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/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/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Методисты по ресурсному обеспечению ИМО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/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(г. Казань)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/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/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Методисты ИМО, курирующие обеспечение 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учебниками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/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(Алексеевский, </a:t>
            </a:r>
            <a:r>
              <a:rPr lang="ru-RU" sz="3200" b="1" i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Алькеевский</a:t>
            </a:r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i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Альметьевский</a:t>
            </a:r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3200" b="1" i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авлинский</a:t>
            </a:r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Высокогорский, </a:t>
            </a:r>
            <a:r>
              <a:rPr lang="ru-RU" sz="3200" b="1" i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Дрожжановский</a:t>
            </a:r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i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Лаишевский</a:t>
            </a:r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Нижнекамский, Сабинский, </a:t>
            </a:r>
            <a:r>
              <a:rPr lang="ru-RU" sz="3200" b="1" i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Тетюшский</a:t>
            </a:r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i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Тукаевский</a:t>
            </a:r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i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Тюлячинский</a:t>
            </a:r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i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Ютазинский</a:t>
            </a:r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/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/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Методисты ИМО с дополнительным функционалом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endPara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/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94050" y="625475"/>
            <a:ext cx="16910050" cy="1581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/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СЧЕТНОЙ ПАЛАТЫ РЕСПУБЛИКИ ТАТАРСТАН</a:t>
            </a:r>
            <a:endParaRPr lang="ru-RU" sz="4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5275" b="1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080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9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3011714" cy="11321211"/>
          </a:xfrm>
          <a:prstGeom prst="rect">
            <a:avLst/>
          </a:prstGeom>
        </p:spPr>
      </p:pic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1195050" y="2238649"/>
          <a:ext cx="8153399" cy="8476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038599"/>
              </a:tblGrid>
              <a:tr h="899635">
                <a:tc gridSpan="2">
                  <a:txBody>
                    <a:bodyPr/>
                    <a:lstStyle/>
                    <a:p>
                      <a:pPr marL="0" marR="0" lvl="1" indent="0" algn="ctr" defTabSz="91440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32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СПРАВКИ О РЕЗУЛЬТАТАХ ПРОВЕРКИ </a:t>
                      </a:r>
                      <a:endParaRPr lang="ru-RU" sz="3200" b="1" kern="1200" dirty="0" smtClean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cPr/>
                </a:tc>
              </a:tr>
              <a:tr h="75872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ПРЕДОСТАВЛЕНЫ</a:t>
                      </a:r>
                      <a:r>
                        <a:rPr lang="ru-RU" sz="2400" b="1" kern="12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b="1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lang="ru-RU" sz="2400" b="1" kern="12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ПРЕДОСТАВЛЕНЫ</a:t>
                      </a:r>
                      <a:r>
                        <a:rPr lang="ru-RU" sz="2400" b="1" kern="12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b="1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</a:tr>
              <a:tr h="59832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Агрызский</a:t>
                      </a:r>
                      <a:endParaRPr lang="ru-RU" sz="28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Актанышский</a:t>
                      </a:r>
                      <a:endParaRPr lang="ru-RU" sz="28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</a:tr>
              <a:tr h="5497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Альметьевский</a:t>
                      </a:r>
                      <a:endParaRPr lang="ru-RU" sz="28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Тюлячинский</a:t>
                      </a:r>
                      <a:endParaRPr lang="ru-RU" sz="28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Верхнеуслонский</a:t>
                      </a:r>
                      <a:endParaRPr lang="ru-RU" sz="28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8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Елабужский</a:t>
                      </a:r>
                      <a:endParaRPr lang="ru-RU" sz="28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8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Заинский</a:t>
                      </a:r>
                      <a:endParaRPr lang="ru-RU" sz="28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8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Кайбицкий</a:t>
                      </a:r>
                      <a:endParaRPr lang="ru-RU" sz="28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8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Кукморский</a:t>
                      </a:r>
                      <a:endParaRPr lang="ru-RU" sz="28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8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</a:tr>
              <a:tr h="61614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Менделеевский</a:t>
                      </a:r>
                      <a:endParaRPr lang="ru-RU" sz="28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8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Новошешминский</a:t>
                      </a:r>
                      <a:endParaRPr lang="ru-RU" sz="28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8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Чистопольский</a:t>
                      </a:r>
                      <a:endParaRPr lang="ru-RU" sz="28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8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</a:tr>
              <a:tr h="51030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Н.Челны</a:t>
                      </a:r>
                      <a:endParaRPr lang="ru-RU" sz="28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8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7" y="0"/>
            <a:ext cx="2402113" cy="161607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 flipV="1">
            <a:off x="3879850" y="1611961"/>
            <a:ext cx="4572000" cy="762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490">
              <a:defRPr/>
            </a:pPr>
            <a:endParaRPr lang="ru-RU" sz="297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65250" y="2206998"/>
            <a:ext cx="9829800" cy="8463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Объекты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контрольного мероприятия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endParaRPr lang="ru-RU" sz="2800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1" indent="-571500">
              <a:buFontTx/>
              <a:buChar char="-"/>
            </a:pPr>
            <a:r>
              <a:rPr lang="ru-RU" sz="2800" b="1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</a:t>
            </a:r>
            <a:r>
              <a:rPr lang="ru-RU" sz="2800" b="1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РТ</a:t>
            </a:r>
            <a:endParaRPr lang="ru-RU" sz="2800" b="1" dirty="0" smtClean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1" indent="-571500">
              <a:buFontTx/>
              <a:buChar char="-"/>
            </a:pPr>
            <a:endParaRPr lang="ru-RU" sz="2800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1" indent="-571500">
              <a:buFontTx/>
              <a:buChar char="-"/>
            </a:pPr>
            <a:r>
              <a:rPr lang="ru-RU" sz="2800" b="1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Органы местного самоуправления, </a:t>
            </a:r>
            <a:endParaRPr lang="ru-RU" sz="2800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/>
            <a:r>
              <a:rPr lang="ru-RU" sz="2800" b="1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осуществляющие управление в сфере образования РТ </a:t>
            </a:r>
            <a:endParaRPr lang="ru-RU" sz="2800" b="1" dirty="0" smtClean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/>
            <a:endParaRPr lang="ru-RU" sz="2800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1" indent="-571500">
              <a:buFontTx/>
              <a:buChar char="-"/>
            </a:pPr>
            <a:r>
              <a:rPr lang="ru-RU" sz="2800" b="1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Общеобразовательные организации </a:t>
            </a:r>
            <a:r>
              <a:rPr lang="ru-RU" sz="2800" b="1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РТ</a:t>
            </a:r>
            <a:endParaRPr lang="ru-RU" sz="2800" b="1" dirty="0" smtClean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1" indent="-571500">
              <a:buFontTx/>
              <a:buChar char="-"/>
            </a:pPr>
            <a:endParaRPr lang="ru-RU" sz="2800" b="1" dirty="0" smtClean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1" indent="-571500">
              <a:buFontTx/>
              <a:buChar char="-"/>
            </a:pPr>
            <a:endParaRPr lang="ru-RU" sz="2800" b="1" dirty="0" smtClean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1" indent="-571500">
              <a:buFontTx/>
              <a:buChar char="-"/>
            </a:pPr>
            <a:endParaRPr lang="ru-RU" sz="2800" b="1" dirty="0" smtClean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проведенного контрольно-аналитического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</a:t>
            </a:r>
            <a:endParaRPr lang="ru-RU" sz="3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/>
            <a:r>
              <a:rPr lang="ru-RU" sz="2800" b="1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 о результатах – Кабинет Министров РТ </a:t>
            </a:r>
            <a:endParaRPr lang="ru-RU" sz="2800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/>
            <a:endParaRPr lang="ru-RU" sz="2800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/>
            <a:r>
              <a:rPr lang="ru-RU" sz="2800" b="1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проверок – Прокуратура РТ </a:t>
            </a:r>
            <a:endParaRPr lang="ru-RU" sz="2800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/>
            <a:r>
              <a:rPr lang="ru-RU" sz="2800" b="1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89057" y="139843"/>
            <a:ext cx="16883193" cy="9737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/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 ИНФОРМАЦИИ </a:t>
            </a:r>
            <a:endParaRPr lang="ru-RU" sz="3600" b="1" dirty="0" smtClean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endParaRPr lang="ru-RU" sz="4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/>
            <a:r>
              <a:rPr lang="ru-RU" sz="3400" b="1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ФЕДЕРАЛЬНАЯ АНТИМОНОПОЛЬНАЯ СЛУЖБА РОССИИ</a:t>
            </a:r>
            <a:endParaRPr lang="ru-RU" sz="3400" b="1" dirty="0" smtClean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r>
              <a:rPr lang="ru-RU" sz="3600" b="1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dirty="0" smtClean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«О защите конкуренции» 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26 июля 2006 года № 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135-ФЗ</a:t>
            </a:r>
            <a:endParaRPr lang="ru-RU" sz="36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6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6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400" b="1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 ФЕДЕРАЦИИ ФЕДЕРАЛЬНОГО СОБРАНИЯ  РФ </a:t>
            </a:r>
            <a:endParaRPr lang="ru-RU" sz="3400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endParaRPr lang="ru-RU" sz="3600" b="1" dirty="0" smtClean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/>
            <a:r>
              <a:rPr lang="ru-RU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Протокольное </a:t>
            </a:r>
            <a:r>
              <a:rPr lang="ru-RU" sz="36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поручение </a:t>
            </a:r>
            <a:r>
              <a:rPr lang="ru-RU" sz="3600" b="1" i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Председателя </a:t>
            </a:r>
            <a:r>
              <a:rPr lang="ru-RU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Совета </a:t>
            </a:r>
            <a:endParaRPr lang="ru-RU" sz="36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/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</a:t>
            </a:r>
            <a:r>
              <a:rPr lang="ru-RU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Собрания 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</a:t>
            </a:r>
            <a:endParaRPr lang="ru-RU" sz="36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/>
            <a:r>
              <a:rPr lang="ru-RU" sz="36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В.И.Матвиенко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25 сентября 2023 года №674/5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080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-234950" y="0"/>
            <a:ext cx="4032262" cy="113007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618"/>
            <a:ext cx="2389056" cy="153125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032262" y="1158875"/>
            <a:ext cx="2576367" cy="5726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490">
              <a:defRPr/>
            </a:pPr>
            <a:endParaRPr lang="ru-RU" sz="2970" dirty="0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15919450" y="6346908"/>
          <a:ext cx="3886200" cy="47179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Acrobat Document" r:id="rId3" imgW="5342890" imgH="7557135" progId="Acrobat.Document.DC">
                  <p:embed/>
                </p:oleObj>
              </mc:Choice>
              <mc:Fallback>
                <p:oleObj name="Acrobat Document" r:id="rId3" imgW="5342890" imgH="7557135" progId="Acrobat.Document.DC">
                  <p:embed/>
                  <p:pic>
                    <p:nvPicPr>
                      <p:cNvPr id="0" name="Объект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919450" y="6346908"/>
                        <a:ext cx="3886200" cy="47179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15919450" y="1844675"/>
          <a:ext cx="3886200" cy="45022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Acrobat Document" r:id="rId5" imgW="5342890" imgH="7557135" progId="Acrobat.Document.DC">
                  <p:embed/>
                </p:oleObj>
              </mc:Choice>
              <mc:Fallback>
                <p:oleObj name="Acrobat Document" r:id="rId5" imgW="5342890" imgH="7557135" progId="Acrobat.Document.DC">
                  <p:embed/>
                  <p:pic>
                    <p:nvPicPr>
                      <p:cNvPr id="0" name="Изображение 1048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9450" y="1844675"/>
                        <a:ext cx="3886200" cy="45022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/>
          <p:nvPr/>
        </p:nvSpPr>
        <p:spPr>
          <a:xfrm>
            <a:off x="4827570" y="453262"/>
            <a:ext cx="12348772" cy="1520529"/>
          </a:xfrm>
          <a:prstGeom prst="rect">
            <a:avLst/>
          </a:prstGeom>
        </p:spPr>
        <p:txBody>
          <a:bodyPr vert="horz" lIns="150781" tIns="75390" rIns="150781" bIns="753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2010410">
              <a:defRPr/>
            </a:pPr>
            <a:endParaRPr lang="ru-RU" sz="4615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</a:endParaRPr>
          </a:p>
        </p:txBody>
      </p:sp>
      <p:sp>
        <p:nvSpPr>
          <p:cNvPr id="8" name="Объект 2"/>
          <p:cNvSpPr txBox="1"/>
          <p:nvPr/>
        </p:nvSpPr>
        <p:spPr>
          <a:xfrm>
            <a:off x="4335560" y="5654677"/>
            <a:ext cx="12722043" cy="4432892"/>
          </a:xfrm>
          <a:prstGeom prst="rect">
            <a:avLst/>
          </a:prstGeom>
        </p:spPr>
        <p:txBody>
          <a:bodyPr vert="horz" lIns="150781" tIns="75390" rIns="150781" bIns="7539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010410">
              <a:defRPr/>
            </a:pPr>
            <a:endParaRPr lang="ru-RU" sz="5605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</a:endParaRPr>
          </a:p>
          <a:p>
            <a:pPr defTabSz="2010410">
              <a:defRPr/>
            </a:pPr>
            <a:endParaRPr lang="ru-RU" sz="5605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</a:endParaRPr>
          </a:p>
          <a:p>
            <a:pPr defTabSz="2010410">
              <a:defRPr/>
            </a:pPr>
            <a:endParaRPr lang="ru-RU" sz="5605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</a:endParaRPr>
          </a:p>
          <a:p>
            <a:pPr defTabSz="2010410">
              <a:defRPr/>
            </a:pPr>
            <a:endParaRPr lang="ru-RU" sz="5605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</a:endParaRPr>
          </a:p>
          <a:p>
            <a:pPr defTabSz="2010410">
              <a:defRPr/>
            </a:pPr>
            <a:endParaRPr lang="ru-RU" sz="5605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</a:endParaRPr>
          </a:p>
          <a:p>
            <a:pPr defTabSz="2010410">
              <a:defRPr/>
            </a:pPr>
            <a:endParaRPr lang="ru-RU" sz="10555" dirty="0">
              <a:solidFill>
                <a:prstClr val="black">
                  <a:tint val="75000"/>
                </a:prstClr>
              </a:solidFill>
              <a:latin typeface="Arial" panose="020B0604020202020204"/>
            </a:endParaRPr>
          </a:p>
        </p:txBody>
      </p:sp>
      <p:sp>
        <p:nvSpPr>
          <p:cNvPr id="10" name="Заголовок 6"/>
          <p:cNvSpPr txBox="1"/>
          <p:nvPr/>
        </p:nvSpPr>
        <p:spPr>
          <a:xfrm>
            <a:off x="3041650" y="-93581"/>
            <a:ext cx="17427169" cy="3487944"/>
          </a:xfrm>
          <a:prstGeom prst="rect">
            <a:avLst/>
          </a:prstGeom>
        </p:spPr>
        <p:txBody>
          <a:bodyPr vert="horz" lIns="150781" tIns="75390" rIns="150781" bIns="753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2010410"/>
            <a:r>
              <a:rPr lang="ru-RU" sz="4395" b="1" dirty="0">
                <a:solidFill>
                  <a:srgbClr val="EEECE1">
                    <a:lumMod val="25000"/>
                  </a:srgbClr>
                </a:solidFill>
                <a:cs typeface="Times New Roman" panose="02020603050405020304" pitchFamily="18" charset="0"/>
              </a:rPr>
              <a:t>В ЗАКЛЮЧЕНИИ…</a:t>
            </a:r>
            <a:endParaRPr lang="ru-RU" sz="4395" b="1" dirty="0">
              <a:solidFill>
                <a:srgbClr val="EEECE1">
                  <a:lumMod val="25000"/>
                </a:srgbClr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63748" y="2304497"/>
            <a:ext cx="1738167" cy="10051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490">
              <a:defRPr/>
            </a:pPr>
            <a:endParaRPr lang="ru-RU" sz="2225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5413143" y="10506186"/>
            <a:ext cx="4690957" cy="405945"/>
          </a:xfrm>
        </p:spPr>
        <p:txBody>
          <a:bodyPr/>
          <a:lstStyle/>
          <a:p>
            <a:pPr defTabSz="2010410">
              <a:defRPr/>
            </a:pPr>
            <a:fld id="{B19B0651-EE4F-4900-A07F-96A6BFA9D0F0}" type="slidenum">
              <a:rPr lang="ru-RU" sz="2640">
                <a:solidFill>
                  <a:prstClr val="black">
                    <a:tint val="75000"/>
                  </a:prstClr>
                </a:solidFill>
                <a:latin typeface="Arial" panose="020B0604020202020204"/>
              </a:rPr>
            </a:fld>
            <a:endParaRPr lang="ru-RU" sz="2640" dirty="0">
              <a:solidFill>
                <a:prstClr val="black">
                  <a:tint val="75000"/>
                </a:prstClr>
              </a:solidFill>
              <a:latin typeface="Arial" panose="020B0604020202020204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041651" y="1973791"/>
            <a:ext cx="16535400" cy="951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ГОТОВИМСЯ К 2024-2025  УЧЕБНОМУ ГОДУ </a:t>
            </a:r>
            <a:endParaRPr lang="ru-RU" sz="36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Руководители: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600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формируют </a:t>
            </a:r>
            <a:r>
              <a:rPr lang="ru-RU" sz="3600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 и направляют уполномоченному органу местного самоуправления.</a:t>
            </a:r>
            <a:endParaRPr lang="ru-RU" sz="3600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Уполномоченные органы местного самоуправления: 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600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3600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итогам проведенного анализа направляют в Министерство информацию о потребности в </a:t>
            </a:r>
            <a:r>
              <a:rPr lang="ru-RU" sz="3600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учебниках – 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февраль, 2024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Министерство: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600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 </a:t>
            </a:r>
            <a:r>
              <a:rPr lang="ru-RU" sz="3600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сводную информацию  по всем муниципальным образованиям о потребности в учебниках (образец контракта, бланки заказов</a:t>
            </a:r>
            <a:r>
              <a:rPr lang="ru-RU" sz="3600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3600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апрель, 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2024.</a:t>
            </a:r>
            <a:endParaRPr lang="ru-RU" sz="3600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Руководители: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заключают контракт на поставку учебников и учебных пособий;</a:t>
            </a:r>
            <a:endParaRPr lang="ru-RU" sz="3600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Уполномоченные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органы местного самоуправления: 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представляют в Министерство сведения о закупленных учебниках и учебных пособиях </a:t>
            </a:r>
            <a:endParaRPr lang="ru-RU" sz="3600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-22679" y="-31012"/>
            <a:ext cx="2835729" cy="1135079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618"/>
            <a:ext cx="2389056" cy="1531257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-22679" y="-31012"/>
            <a:ext cx="7560129" cy="113507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98650" y="2225675"/>
            <a:ext cx="17602200" cy="8956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ru-RU" sz="72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7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7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Спасибо </a:t>
            </a:r>
            <a:r>
              <a:rPr lang="ru-RU" sz="7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за внимание</a:t>
            </a:r>
            <a:r>
              <a:rPr lang="ru-RU" sz="7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!</a:t>
            </a:r>
            <a:endParaRPr lang="ru-RU" sz="72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72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r>
              <a:rPr lang="ru-RU" sz="72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Игътибарыгыз</a:t>
            </a:r>
            <a:r>
              <a:rPr lang="ru-RU" sz="7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72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өчен</a:t>
            </a:r>
            <a:r>
              <a:rPr lang="ru-RU" sz="7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72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рәхмәт</a:t>
            </a:r>
            <a:r>
              <a:rPr lang="ru-RU" sz="7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!</a:t>
            </a:r>
            <a:endParaRPr lang="ru-RU" sz="72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ru-RU" sz="7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ru-RU" sz="7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36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36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013"/>
            <a:ext cx="3422649" cy="2256687"/>
          </a:xfrm>
          <a:prstGeom prst="rect">
            <a:avLst/>
          </a:prstGeom>
        </p:spPr>
      </p:pic>
      <p:pic>
        <p:nvPicPr>
          <p:cNvPr id="5" name="Picture 2" descr="https://sun9-68.userapi.com/impg/LEhZ_F77vYT_TI5sucJ2A7AAj4ZZdDd14RtqKw/dqWmB-ojkM4.jpg?size=1293x809&amp;quality=95&amp;sign=24a738562cd0ae13f4522554b68766c5&amp;c_uniq_tag=wpvgLNt6hfYrz1CBD437LnOGAswB9aTf2mltOdE9OaU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3250" y="1"/>
            <a:ext cx="4129512" cy="2638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21176" y="1141916"/>
            <a:ext cx="16540391" cy="10064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состояния учебных фондов с учетом: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defTabSz="914400">
              <a:buFontTx/>
              <a:buChar char="-"/>
              <a:defRPr/>
            </a:pPr>
            <a:r>
              <a:rPr lang="ru-RU" sz="3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перехода на ФГОС;</a:t>
            </a:r>
            <a:endParaRPr lang="ru-RU" sz="3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defTabSz="914400">
              <a:buFontTx/>
              <a:buChar char="-"/>
              <a:defRPr/>
            </a:pP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увеличения 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школьников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defTabSz="914400">
              <a:buFontTx/>
              <a:buChar char="-"/>
              <a:defRPr/>
            </a:pP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изменений в учебных планах;</a:t>
            </a:r>
            <a:endParaRPr lang="ru-RU" sz="32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defTabSz="914400">
              <a:buFontTx/>
              <a:buChar char="-"/>
              <a:defRPr/>
            </a:pP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обновления федерального перечня учебников.</a:t>
            </a:r>
            <a:endParaRPr lang="ru-RU" sz="32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defTabSz="914400">
              <a:buFontTx/>
              <a:buChar char="-"/>
              <a:defRPr/>
            </a:pPr>
            <a:endParaRPr lang="ru-RU" sz="32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потребностей в учебниках на 2023-2024 уч. год</a:t>
            </a:r>
            <a:r>
              <a:rPr lang="ru-RU" sz="3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02.02.2023</a:t>
            </a:r>
            <a:endParaRPr lang="ru-RU" sz="36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6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>
              <a:defRPr/>
            </a:pPr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Семинар- совещание «Порядок обеспечения в муниципальных и государственных образовательных организаций учебниками и учебными пособиями» - 20.02.2023 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>
              <a:defRPr/>
            </a:pP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>
              <a:defRPr/>
            </a:pPr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 исполнения рекомендаций </a:t>
            </a:r>
            <a:r>
              <a:rPr lang="ru-RU" sz="32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РФ от 21.02.2023 №АБ-800/30 «Об обеспечении учебными изданиями»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defTabSz="914400">
              <a:buFontTx/>
              <a:buChar char="-"/>
              <a:defRPr/>
            </a:pPr>
            <a:endParaRPr lang="ru-RU" sz="3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Форум школьных библиотекарей «Школьные библиотеки нового поколения» - 10.03.2023</a:t>
            </a:r>
            <a:endParaRPr lang="ru-RU" sz="32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2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2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Постановления Кабинета Министров РТ от 15.04.2023 №472</a:t>
            </a:r>
            <a:endParaRPr lang="ru-RU" sz="32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756650" y="2911475"/>
            <a:ext cx="11049000" cy="10584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endParaRPr lang="ru-RU" sz="3080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-503918" y="0"/>
            <a:ext cx="3921578" cy="11295402"/>
          </a:xfrm>
          <a:prstGeom prst="rect">
            <a:avLst/>
          </a:prstGeom>
        </p:spPr>
      </p:pic>
      <p:pic>
        <p:nvPicPr>
          <p:cNvPr id="13" name="Picture 2" descr="https://sun9-68.userapi.com/impg/LEhZ_F77vYT_TI5sucJ2A7AAj4ZZdDd14RtqKw/dqWmB-ojkM4.jpg?size=1293x809&amp;quality=95&amp;sign=24a738562cd0ae13f4522554b68766c5&amp;c_uniq_tag=wpvgLNt6hfYrz1CBD437LnOGAswB9aTf2mltOdE9OaU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1217" y="15875"/>
            <a:ext cx="2813050" cy="237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0" y="0"/>
            <a:ext cx="2510290" cy="161642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879850" y="173245"/>
            <a:ext cx="15621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МЕТОДИЧЕСКИЕ МЕРОПРИЯТИЯ  2023 года 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9" name="Google Shape;272;p48"/>
          <p:cNvSpPr/>
          <p:nvPr/>
        </p:nvSpPr>
        <p:spPr>
          <a:xfrm>
            <a:off x="2976105" y="1320513"/>
            <a:ext cx="310245" cy="295916"/>
          </a:xfrm>
          <a:prstGeom prst="ellipse">
            <a:avLst/>
          </a:prstGeom>
          <a:solidFill>
            <a:srgbClr val="E81046"/>
          </a:solidFill>
          <a:ln>
            <a:noFill/>
          </a:ln>
        </p:spPr>
        <p:txBody>
          <a:bodyPr spcFirstLastPara="1" wrap="square" lIns="201008" tIns="201008" rIns="201008" bIns="201008" anchor="ctr" anchorCtr="0">
            <a:noAutofit/>
          </a:bodyPr>
          <a:lstStyle/>
          <a:p>
            <a:endParaRPr sz="3955" dirty="0">
              <a:solidFill>
                <a:srgbClr val="A8246F"/>
              </a:solidFill>
            </a:endParaRPr>
          </a:p>
        </p:txBody>
      </p:sp>
      <p:sp>
        <p:nvSpPr>
          <p:cNvPr id="10" name="Google Shape;272;p48"/>
          <p:cNvSpPr/>
          <p:nvPr/>
        </p:nvSpPr>
        <p:spPr>
          <a:xfrm>
            <a:off x="2873923" y="5431431"/>
            <a:ext cx="301850" cy="304800"/>
          </a:xfrm>
          <a:prstGeom prst="ellipse">
            <a:avLst/>
          </a:prstGeom>
          <a:solidFill>
            <a:srgbClr val="E81046"/>
          </a:solidFill>
          <a:ln>
            <a:noFill/>
          </a:ln>
        </p:spPr>
        <p:txBody>
          <a:bodyPr spcFirstLastPara="1" wrap="square" lIns="201008" tIns="201008" rIns="201008" bIns="201008" anchor="ctr" anchorCtr="0">
            <a:noAutofit/>
          </a:bodyPr>
          <a:lstStyle/>
          <a:p>
            <a:endParaRPr sz="3955" dirty="0">
              <a:solidFill>
                <a:srgbClr val="A8246F"/>
              </a:solidFill>
            </a:endParaRPr>
          </a:p>
        </p:txBody>
      </p:sp>
      <p:sp>
        <p:nvSpPr>
          <p:cNvPr id="14" name="Google Shape;272;p48"/>
          <p:cNvSpPr/>
          <p:nvPr/>
        </p:nvSpPr>
        <p:spPr>
          <a:xfrm>
            <a:off x="2978828" y="4270409"/>
            <a:ext cx="304800" cy="287979"/>
          </a:xfrm>
          <a:prstGeom prst="ellipse">
            <a:avLst/>
          </a:prstGeom>
          <a:solidFill>
            <a:srgbClr val="E81046"/>
          </a:solidFill>
          <a:ln>
            <a:noFill/>
          </a:ln>
        </p:spPr>
        <p:txBody>
          <a:bodyPr spcFirstLastPara="1" wrap="square" lIns="201008" tIns="201008" rIns="201008" bIns="201008" anchor="ctr" anchorCtr="0">
            <a:noAutofit/>
          </a:bodyPr>
          <a:lstStyle/>
          <a:p>
            <a:endParaRPr sz="3955" dirty="0">
              <a:solidFill>
                <a:srgbClr val="A8246F"/>
              </a:solidFill>
            </a:endParaRPr>
          </a:p>
        </p:txBody>
      </p:sp>
      <p:sp>
        <p:nvSpPr>
          <p:cNvPr id="15" name="Google Shape;272;p48"/>
          <p:cNvSpPr/>
          <p:nvPr/>
        </p:nvSpPr>
        <p:spPr>
          <a:xfrm>
            <a:off x="2837298" y="6770640"/>
            <a:ext cx="301850" cy="304800"/>
          </a:xfrm>
          <a:prstGeom prst="ellipse">
            <a:avLst/>
          </a:prstGeom>
          <a:solidFill>
            <a:srgbClr val="E81046"/>
          </a:solidFill>
          <a:ln>
            <a:noFill/>
          </a:ln>
        </p:spPr>
        <p:txBody>
          <a:bodyPr spcFirstLastPara="1" wrap="square" lIns="201008" tIns="201008" rIns="201008" bIns="201008" anchor="ctr" anchorCtr="0">
            <a:noAutofit/>
          </a:bodyPr>
          <a:lstStyle/>
          <a:p>
            <a:endParaRPr sz="3955" dirty="0">
              <a:solidFill>
                <a:srgbClr val="A8246F"/>
              </a:solidFill>
            </a:endParaRPr>
          </a:p>
        </p:txBody>
      </p:sp>
      <p:sp>
        <p:nvSpPr>
          <p:cNvPr id="17" name="Google Shape;272;p48"/>
          <p:cNvSpPr/>
          <p:nvPr/>
        </p:nvSpPr>
        <p:spPr>
          <a:xfrm>
            <a:off x="2791278" y="10150475"/>
            <a:ext cx="301850" cy="304800"/>
          </a:xfrm>
          <a:prstGeom prst="ellipse">
            <a:avLst/>
          </a:prstGeom>
          <a:solidFill>
            <a:srgbClr val="E81046"/>
          </a:solidFill>
          <a:ln>
            <a:noFill/>
          </a:ln>
        </p:spPr>
        <p:txBody>
          <a:bodyPr spcFirstLastPara="1" wrap="square" lIns="201008" tIns="201008" rIns="201008" bIns="201008" anchor="ctr" anchorCtr="0">
            <a:noAutofit/>
          </a:bodyPr>
          <a:lstStyle/>
          <a:p>
            <a:endParaRPr sz="3955" dirty="0">
              <a:solidFill>
                <a:srgbClr val="A8246F"/>
              </a:solidFill>
            </a:endParaRPr>
          </a:p>
        </p:txBody>
      </p:sp>
      <p:sp>
        <p:nvSpPr>
          <p:cNvPr id="18" name="Google Shape;272;p48"/>
          <p:cNvSpPr/>
          <p:nvPr/>
        </p:nvSpPr>
        <p:spPr>
          <a:xfrm>
            <a:off x="2791278" y="8321968"/>
            <a:ext cx="301850" cy="304800"/>
          </a:xfrm>
          <a:prstGeom prst="ellipse">
            <a:avLst/>
          </a:prstGeom>
          <a:solidFill>
            <a:srgbClr val="E81046"/>
          </a:solidFill>
          <a:ln>
            <a:noFill/>
          </a:ln>
        </p:spPr>
        <p:txBody>
          <a:bodyPr spcFirstLastPara="1" wrap="square" lIns="201008" tIns="201008" rIns="201008" bIns="201008" anchor="ctr" anchorCtr="0">
            <a:noAutofit/>
          </a:bodyPr>
          <a:lstStyle/>
          <a:p>
            <a:endParaRPr sz="3955" dirty="0">
              <a:solidFill>
                <a:srgbClr val="A8246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5451" y="473075"/>
            <a:ext cx="171386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/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 ЧТО ОБРАТИТЬ ВНИМАНИЕ В  2023-2024 УЧЕБНОМ ГОДУ?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(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нормативная база, реализую</a:t>
            </a:r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щ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ая обеспечение 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учебниками)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85250" y="3222607"/>
            <a:ext cx="11049000" cy="3520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п.4 статьи 18 Закона 273-ФЗ «Об образовании в РФ» 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Организации  для использования  при реализации образовательных программ выбирают: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indent="-471170">
              <a:buFontTx/>
              <a:buChar char="-"/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учебники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 разработанные в комплекте  с ним учебные пособия из числа входящих в ФПУ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indent="-471170">
              <a:buFontTx/>
              <a:buChar char="-"/>
            </a:pP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endParaRPr lang="ru-RU" sz="3080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8985250" y="6340476"/>
          <a:ext cx="10439400" cy="4594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6383"/>
                <a:gridCol w="9033017"/>
              </a:tblGrid>
              <a:tr h="64225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1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ФЕДЕРАЛЬНЫЕ   </a:t>
                      </a:r>
                      <a:r>
                        <a:rPr lang="ru-RU" sz="3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ИЗДАТЕЛЬСТВА</a:t>
                      </a:r>
                      <a:endParaRPr lang="ru-RU" sz="31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cPr/>
                </a:tc>
              </a:tr>
              <a:tr h="6422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1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31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fontAlgn="base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ru-RU" sz="31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АО «Издательство «Просвещение» </a:t>
                      </a:r>
                      <a:endParaRPr lang="ru-RU" sz="31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4814" marR="84814" marT="11519" marB="0" anchor="ctr">
                    <a:solidFill>
                      <a:schemeClr val="bg2"/>
                    </a:solidFill>
                  </a:tcPr>
                </a:tc>
              </a:tr>
              <a:tr h="6422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1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ru-RU" sz="31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fontAlgn="base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ru-RU" sz="31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ООО «Русское </a:t>
                      </a:r>
                      <a:r>
                        <a:rPr lang="ru-RU" sz="3100" b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слово-учебник</a:t>
                      </a:r>
                      <a:r>
                        <a:rPr lang="ru-RU" sz="31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 </a:t>
                      </a:r>
                      <a:endParaRPr lang="ru-RU" sz="31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4814" marR="84814" marT="11519" marB="0" anchor="ctr">
                    <a:solidFill>
                      <a:schemeClr val="bg2"/>
                    </a:solidFill>
                  </a:tcPr>
                </a:tc>
              </a:tr>
              <a:tr h="6422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1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31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fontAlgn="base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ru-RU" sz="31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ООО «ИОЦ Мнемозина» </a:t>
                      </a:r>
                      <a:endParaRPr lang="ru-RU" sz="31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4814" marR="84814" marT="11519" marB="0" anchor="ctr">
                    <a:solidFill>
                      <a:schemeClr val="bg2"/>
                    </a:solidFill>
                  </a:tcPr>
                </a:tc>
              </a:tr>
              <a:tr h="6422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1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31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31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ООО «Издательство «Академкнига» </a:t>
                      </a:r>
                      <a:endParaRPr lang="ru-RU" sz="31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4814" marR="84814" marT="11519" marB="0" anchor="ctr">
                    <a:solidFill>
                      <a:schemeClr val="bg2"/>
                    </a:solidFill>
                  </a:tcPr>
                </a:tc>
              </a:tr>
              <a:tr h="6422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1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endParaRPr lang="ru-RU" sz="31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fontAlgn="base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ru-RU" sz="31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ООО Издательство «</a:t>
                      </a:r>
                      <a:r>
                        <a:rPr lang="ru-RU" sz="3100" b="0" kern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Вита-Пресс</a:t>
                      </a:r>
                      <a:r>
                        <a:rPr lang="ru-RU" sz="31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 </a:t>
                      </a:r>
                      <a:endParaRPr lang="ru-RU" sz="31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4814" marR="84814" marT="11519" marB="0" anchor="ctr">
                    <a:solidFill>
                      <a:schemeClr val="bg2"/>
                    </a:solidFill>
                  </a:tcPr>
                </a:tc>
              </a:tr>
              <a:tr h="6422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1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ru-RU" sz="31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fontAlgn="base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ru-RU" sz="31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ООО Издательство «</a:t>
                      </a:r>
                      <a:r>
                        <a:rPr lang="ru-RU" sz="3100" b="0" kern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Владос</a:t>
                      </a:r>
                      <a:r>
                        <a:rPr lang="ru-RU" sz="31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 </a:t>
                      </a:r>
                      <a:endParaRPr lang="ru-RU" sz="31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4814" marR="84814" marT="11519" marB="0" anchor="ctr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pic>
        <p:nvPicPr>
          <p:cNvPr id="9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-70274" y="-55699"/>
            <a:ext cx="3849431" cy="113319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2588"/>
            <a:ext cx="2965450" cy="1604880"/>
          </a:xfrm>
          <a:prstGeom prst="rect">
            <a:avLst/>
          </a:prstGeom>
        </p:spPr>
      </p:pic>
      <p:pic>
        <p:nvPicPr>
          <p:cNvPr id="10" name="Picture 2" descr="https://irrpo.pnzreg.ru/upload/iblock/893/893d89e43fc33b1f2d42019187483a3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99"/>
          <a:stretch>
            <a:fillRect/>
          </a:stretch>
        </p:blipFill>
        <p:spPr bwMode="auto">
          <a:xfrm>
            <a:off x="1618615" y="3972032"/>
            <a:ext cx="5181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91518" y="5599501"/>
            <a:ext cx="7193732" cy="4449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90"/>
              </a:spcBef>
            </a:pPr>
            <a:endParaRPr lang="ru-RU" sz="3080" b="1" dirty="0" smtClean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12700" marR="5080">
              <a:lnSpc>
                <a:spcPct val="101000"/>
              </a:lnSpc>
              <a:spcBef>
                <a:spcPts val="90"/>
              </a:spcBef>
            </a:pPr>
            <a:endParaRPr lang="ru-RU" sz="3080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12700" marR="5080">
              <a:lnSpc>
                <a:spcPct val="101000"/>
              </a:lnSpc>
              <a:spcBef>
                <a:spcPts val="90"/>
              </a:spcBef>
            </a:pPr>
            <a:r>
              <a:rPr lang="ru-RU" sz="3080" b="1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ПРИКАЗЫ </a:t>
            </a:r>
            <a:endParaRPr lang="ru-RU" sz="3080" b="1" dirty="0" smtClean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469900" marR="5080" indent="-457200">
              <a:lnSpc>
                <a:spcPct val="101000"/>
              </a:lnSpc>
              <a:spcBef>
                <a:spcPts val="90"/>
              </a:spcBef>
              <a:buFont typeface="Wingdings" panose="05000000000000000000" pitchFamily="2" charset="2"/>
              <a:buChar char="q"/>
            </a:pPr>
            <a:r>
              <a:rPr lang="ru-RU" sz="3080" b="1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858 от 21 сентября 2022</a:t>
            </a:r>
            <a:endParaRPr lang="ru-RU" sz="3080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85800" fontAlgn="base" hangingPunct="0">
              <a:spcBef>
                <a:spcPct val="0"/>
              </a:spcBef>
              <a:spcAft>
                <a:spcPct val="0"/>
              </a:spcAft>
              <a:buClr>
                <a:srgbClr val="E81046"/>
              </a:buClr>
            </a:pPr>
            <a:r>
              <a:rPr lang="ru-RU" sz="3080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 </a:t>
            </a:r>
            <a:r>
              <a:rPr lang="ru-RU" sz="3080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учебников по татарскому языку и литературе включены в ФПУ</a:t>
            </a:r>
            <a:r>
              <a:rPr lang="ru-RU" sz="3080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080" dirty="0" smtClean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85800" fontAlgn="base" hangingPunct="0">
              <a:spcBef>
                <a:spcPct val="0"/>
              </a:spcBef>
              <a:spcAft>
                <a:spcPct val="0"/>
              </a:spcAft>
              <a:buClr>
                <a:srgbClr val="E81046"/>
              </a:buClr>
            </a:pPr>
            <a:endParaRPr lang="ru-RU" sz="3080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marR="5080" indent="-457200">
              <a:lnSpc>
                <a:spcPct val="101000"/>
              </a:lnSpc>
              <a:spcBef>
                <a:spcPts val="90"/>
              </a:spcBef>
              <a:buFont typeface="Wingdings" panose="05000000000000000000" pitchFamily="2" charset="2"/>
              <a:buChar char="q"/>
            </a:pPr>
            <a:r>
              <a:rPr lang="ru-RU" sz="3080" b="1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556 от 21 июля  2021 </a:t>
            </a:r>
            <a:endParaRPr lang="ru-RU" sz="3080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080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flipV="1">
            <a:off x="3779157" y="2692526"/>
            <a:ext cx="4191000" cy="4571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490">
              <a:defRPr/>
            </a:pPr>
            <a:endParaRPr lang="ru-RU" sz="297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Google Shape;272;p48"/>
          <p:cNvSpPr/>
          <p:nvPr/>
        </p:nvSpPr>
        <p:spPr>
          <a:xfrm>
            <a:off x="1386658" y="6733856"/>
            <a:ext cx="374289" cy="355515"/>
          </a:xfrm>
          <a:prstGeom prst="ellipse">
            <a:avLst/>
          </a:prstGeom>
          <a:solidFill>
            <a:srgbClr val="E81046"/>
          </a:solidFill>
          <a:ln>
            <a:noFill/>
          </a:ln>
        </p:spPr>
        <p:txBody>
          <a:bodyPr spcFirstLastPara="1" wrap="square" lIns="201008" tIns="201008" rIns="201008" bIns="201008" anchor="ctr" anchorCtr="0">
            <a:noAutofit/>
          </a:bodyPr>
          <a:lstStyle/>
          <a:p>
            <a:endParaRPr sz="3955" dirty="0">
              <a:solidFill>
                <a:srgbClr val="A8246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6"/>
          <p:cNvSpPr txBox="1"/>
          <p:nvPr/>
        </p:nvSpPr>
        <p:spPr>
          <a:xfrm>
            <a:off x="2355850" y="1387475"/>
            <a:ext cx="17748250" cy="908728"/>
          </a:xfrm>
          <a:prstGeom prst="rect">
            <a:avLst/>
          </a:prstGeom>
        </p:spPr>
        <p:txBody>
          <a:bodyPr vert="horz" lIns="150781" tIns="75390" rIns="150781" bIns="753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endParaRPr lang="ru-RU" sz="3955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endParaRPr lang="ru-RU" sz="3955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endParaRPr lang="ru-RU" sz="3955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ОСОБЕННОСТИ ПРИКАЗА </a:t>
            </a:r>
            <a:endParaRPr lang="ru-RU" sz="4000" b="1" dirty="0" smtClean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lvl="1"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МИНИСТЕРСТВА 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ПРОСВЕЩЕНИЯ РФ 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СЕНТЯБРЯ  2022 № 858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endPara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320" b="1" dirty="0">
              <a:solidFill>
                <a:srgbClr val="EEECE1">
                  <a:lumMod val="25000"/>
                </a:srgbClr>
              </a:solidFill>
              <a:latin typeface="Arial" panose="020B0604020202020204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041650" y="5197475"/>
          <a:ext cx="16764000" cy="52732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8757"/>
                <a:gridCol w="7081345"/>
                <a:gridCol w="3323898"/>
              </a:tblGrid>
              <a:tr h="1655870">
                <a:tc>
                  <a:txBody>
                    <a:bodyPr/>
                    <a:lstStyle/>
                    <a:p>
                      <a:pPr algn="ctr"/>
                      <a:r>
                        <a:rPr lang="ru-RU" sz="28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Times New Roman" panose="02020603050405020304" pitchFamily="18" charset="0"/>
                        </a:rPr>
                        <a:t>Приложение №1 </a:t>
                      </a:r>
                      <a:endParaRPr lang="ru-RU" sz="2800" baseline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800" b="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(Срок действия экспертных заключений) </a:t>
                      </a:r>
                      <a:endParaRPr lang="ru-RU" sz="2800" b="0" dirty="0">
                        <a:solidFill>
                          <a:srgbClr val="C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Times New Roman" panose="02020603050405020304" pitchFamily="18" charset="0"/>
                        </a:rPr>
                        <a:t> Приложение №2 </a:t>
                      </a:r>
                      <a:endParaRPr lang="en-US" sz="2800" baseline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b="0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(Предел</a:t>
                      </a:r>
                      <a:r>
                        <a:rPr lang="ru-RU" sz="2800" b="0" kern="1200" baseline="0" dirty="0" err="1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ьный</a:t>
                      </a:r>
                      <a:r>
                        <a:rPr lang="ru-RU" sz="2800" b="0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срок использования каждого учебника)</a:t>
                      </a:r>
                      <a:endParaRPr lang="ru-RU" sz="2800" b="0" kern="1200" baseline="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8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Times New Roman" panose="02020603050405020304" pitchFamily="18" charset="0"/>
                        </a:rPr>
                        <a:t>  Приложение №3 </a:t>
                      </a:r>
                      <a:endParaRPr lang="en-US" sz="2800" baseline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2465924"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baseline="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j-ea"/>
                          <a:cs typeface="Times New Roman" panose="02020603050405020304" pitchFamily="18" charset="0"/>
                        </a:rPr>
                        <a:t>Учебники 1-9 классов </a:t>
                      </a:r>
                      <a:endParaRPr lang="en-US" sz="2800" b="0" kern="1200" baseline="0" dirty="0" smtClean="0">
                        <a:solidFill>
                          <a:srgbClr val="EEECE1">
                            <a:lumMod val="25000"/>
                          </a:srgbClr>
                        </a:solidFill>
                        <a:latin typeface="+mn-lt"/>
                        <a:ea typeface="+mj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b="0" kern="1200" baseline="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j-ea"/>
                          <a:cs typeface="Times New Roman" panose="02020603050405020304" pitchFamily="18" charset="0"/>
                        </a:rPr>
                        <a:t>(соответствуют </a:t>
                      </a:r>
                      <a:r>
                        <a:rPr lang="en-US" sz="2800" b="0" kern="1200" baseline="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ФГОС-2021</a:t>
                      </a:r>
                      <a:r>
                        <a:rPr lang="en-US" sz="2800" b="0" kern="1200" baseline="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j-ea"/>
                          <a:cs typeface="Times New Roman" panose="02020603050405020304" pitchFamily="18" charset="0"/>
                        </a:rPr>
                        <a:t>)</a:t>
                      </a:r>
                      <a:endParaRPr lang="ru-RU" sz="2800" b="0" kern="1200" dirty="0">
                        <a:solidFill>
                          <a:srgbClr val="EEECE1">
                            <a:lumMod val="25000"/>
                          </a:srgbClr>
                        </a:solidFill>
                        <a:latin typeface="+mn-lt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800" b="0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j-ea"/>
                          <a:cs typeface="Times New Roman" panose="02020603050405020304" pitchFamily="18" charset="0"/>
                        </a:rPr>
                        <a:t>Учебники 1-11 классов, допущенные к использованию из ранее действовавшего ФПУ </a:t>
                      </a:r>
                      <a:r>
                        <a:rPr lang="ru-RU" sz="2800" b="0" kern="1200" baseline="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j-ea"/>
                          <a:cs typeface="Times New Roman" panose="02020603050405020304" pitchFamily="18" charset="0"/>
                        </a:rPr>
                        <a:t>  (Приказы от </a:t>
                      </a:r>
                      <a:r>
                        <a:rPr lang="ru-RU" sz="2800" b="0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j-ea"/>
                          <a:cs typeface="Times New Roman" panose="02020603050405020304" pitchFamily="18" charset="0"/>
                        </a:rPr>
                        <a:t>20.05.2020 №254, 23.12.2020 №766)</a:t>
                      </a:r>
                      <a:endParaRPr lang="ru-RU" sz="2800" b="0" kern="1200" dirty="0">
                        <a:solidFill>
                          <a:srgbClr val="EEECE1">
                            <a:lumMod val="25000"/>
                          </a:srgbClr>
                        </a:solidFill>
                        <a:latin typeface="+mn-lt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800" b="0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j-ea"/>
                          <a:cs typeface="Times New Roman" panose="02020603050405020304" pitchFamily="18" charset="0"/>
                        </a:rPr>
                        <a:t>Список учебников, исключенных из ФПУ</a:t>
                      </a:r>
                      <a:endParaRPr lang="ru-RU" sz="2800" b="0" kern="1200" dirty="0">
                        <a:solidFill>
                          <a:srgbClr val="EEECE1">
                            <a:lumMod val="25000"/>
                          </a:srgbClr>
                        </a:solidFill>
                        <a:latin typeface="+mn-lt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</a:tr>
              <a:tr h="1151443"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baseline="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Учебники 10-11 классов</a:t>
                      </a:r>
                      <a:endParaRPr lang="en-US" sz="2800" b="0" kern="1200" baseline="0" dirty="0" smtClean="0">
                        <a:solidFill>
                          <a:srgbClr val="EEECE1">
                            <a:lumMod val="25000"/>
                          </a:srgbClr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b="0" kern="1200" baseline="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(соответствуют ФГОС-2012)</a:t>
                      </a:r>
                      <a:endParaRPr lang="ru-RU" sz="2800" b="0" kern="1200" dirty="0" smtClean="0">
                        <a:solidFill>
                          <a:srgbClr val="EEECE1">
                            <a:lumMod val="25000"/>
                          </a:srgbClr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800" b="0" kern="1200" dirty="0">
                        <a:solidFill>
                          <a:srgbClr val="EEECE1">
                            <a:lumMod val="25000"/>
                          </a:srgbClr>
                        </a:solidFill>
                        <a:latin typeface="+mn-lt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800" b="1" kern="1200" dirty="0">
                        <a:solidFill>
                          <a:srgbClr val="EEECE1">
                            <a:lumMod val="25000"/>
                          </a:srgbClr>
                        </a:solidFill>
                        <a:latin typeface="+mn-lt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879850" y="3368675"/>
            <a:ext cx="4087849" cy="762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490">
              <a:defRPr/>
            </a:pPr>
            <a:endParaRPr lang="ru-RU" sz="297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6130" y="0"/>
            <a:ext cx="3548920" cy="113143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1" y="0"/>
            <a:ext cx="2630710" cy="1523767"/>
          </a:xfrm>
          <a:prstGeom prst="rect">
            <a:avLst/>
          </a:prstGeom>
        </p:spPr>
      </p:pic>
      <p:pic>
        <p:nvPicPr>
          <p:cNvPr id="8" name="Picture 2" descr="https://irrpo.pnzreg.ru/upload/iblock/893/893d89e43fc33b1f2d42019187483a3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99"/>
          <a:stretch>
            <a:fillRect/>
          </a:stretch>
        </p:blipFill>
        <p:spPr bwMode="auto">
          <a:xfrm>
            <a:off x="16148050" y="1148184"/>
            <a:ext cx="3783239" cy="259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6"/>
          <p:cNvSpPr txBox="1"/>
          <p:nvPr/>
        </p:nvSpPr>
        <p:spPr>
          <a:xfrm>
            <a:off x="2279650" y="1667073"/>
            <a:ext cx="17818100" cy="1092002"/>
          </a:xfrm>
          <a:prstGeom prst="rect">
            <a:avLst/>
          </a:prstGeom>
        </p:spPr>
        <p:txBody>
          <a:bodyPr vert="horz" lIns="150781" tIns="75390" rIns="150781" bIns="753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endParaRPr lang="ru-RU" sz="3955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endParaRPr lang="ru-RU" sz="3955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endParaRPr lang="ru-RU" sz="3955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endParaRPr lang="ru-RU" sz="3955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>
              <a:spcBef>
                <a:spcPct val="0"/>
              </a:spcBef>
            </a:pPr>
            <a:r>
              <a:rPr lang="ru-RU" sz="352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ОСОБЕННОСТИ ПРИКАЗА </a:t>
            </a:r>
            <a:endParaRPr lang="ru-RU" sz="4000" b="1" dirty="0" smtClean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lvl="1" algn="ctr">
              <a:spcBef>
                <a:spcPct val="0"/>
              </a:spcBef>
            </a:pP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МИНИСТЕРСТВА 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ПРОСВЕЩЕНИЯ РФ 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СЕНТЯБРЯ  2022 № 858  </a:t>
            </a:r>
            <a:endParaRPr lang="ru-RU" sz="4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№2 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080" b="1" dirty="0">
              <a:solidFill>
                <a:srgbClr val="C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just"/>
            <a:r>
              <a:rPr lang="ru-RU" sz="308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 обратить внимание?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Предельные сроки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использования учебников </a:t>
            </a:r>
            <a:r>
              <a:rPr lang="ru-RU" sz="3200" b="1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зависят от года изучения предмета</a:t>
            </a:r>
            <a:endParaRPr lang="ru-RU" sz="3200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just"/>
            <a:endParaRPr lang="ru-RU" sz="3080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l"/>
            <a:endParaRPr lang="ru-RU" sz="3740" b="1" dirty="0">
              <a:solidFill>
                <a:srgbClr val="EEECE1">
                  <a:lumMod val="25000"/>
                </a:srgbClr>
              </a:solidFill>
              <a:latin typeface="+mn-lt"/>
              <a:cs typeface="Times New Roman" panose="02020603050405020304" pitchFamily="18" charset="0"/>
            </a:endParaRPr>
          </a:p>
          <a:p>
            <a:pPr algn="l" defTabSz="2010410">
              <a:defRPr/>
            </a:pPr>
            <a:endParaRPr lang="ru-RU" sz="1320" b="1" dirty="0">
              <a:solidFill>
                <a:srgbClr val="EEECE1">
                  <a:lumMod val="25000"/>
                </a:srgbClr>
              </a:solidFill>
              <a:latin typeface="Arial" panose="020B0604020202020204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432051" y="5807075"/>
          <a:ext cx="17144999" cy="48630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7305"/>
                <a:gridCol w="3956538"/>
                <a:gridCol w="3460076"/>
                <a:gridCol w="3547241"/>
                <a:gridCol w="3103839"/>
              </a:tblGrid>
              <a:tr h="113928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3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1-й год изучения</a:t>
                      </a:r>
                      <a:endParaRPr lang="ru-RU" sz="3100" b="1" kern="1200" dirty="0" smtClean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3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2-й год изучения</a:t>
                      </a:r>
                      <a:endParaRPr lang="ru-RU" sz="3100" b="1" kern="1200" dirty="0" smtClean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3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3-й год изучения</a:t>
                      </a:r>
                      <a:endParaRPr lang="ru-RU" sz="3100" b="1" kern="1200" dirty="0" smtClean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3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4-й год изучения</a:t>
                      </a:r>
                      <a:endParaRPr lang="ru-RU" sz="3100" b="1" kern="1200" dirty="0" smtClean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3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5-й год изучения</a:t>
                      </a:r>
                      <a:endParaRPr lang="ru-RU" sz="3100" b="1" kern="1200" dirty="0" smtClean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1158490">
                <a:tc>
                  <a:txBody>
                    <a:bodyPr/>
                    <a:lstStyle/>
                    <a:p>
                      <a:pPr algn="ctr"/>
                      <a:r>
                        <a:rPr lang="ru-RU" sz="3500" b="0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j-ea"/>
                          <a:cs typeface="Times New Roman" panose="02020603050405020304" pitchFamily="18" charset="0"/>
                        </a:rPr>
                        <a:t>1,5 классы</a:t>
                      </a:r>
                      <a:endParaRPr lang="ru-RU" sz="3500" b="0" kern="1200" dirty="0">
                        <a:solidFill>
                          <a:srgbClr val="EEECE1">
                            <a:lumMod val="25000"/>
                          </a:srgbClr>
                        </a:solidFill>
                        <a:latin typeface="+mn-lt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500" b="0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j-ea"/>
                          <a:cs typeface="Times New Roman" panose="02020603050405020304" pitchFamily="18" charset="0"/>
                        </a:rPr>
                        <a:t>2,6 классы</a:t>
                      </a:r>
                      <a:endParaRPr lang="ru-RU" sz="3500" b="0" kern="1200" dirty="0">
                        <a:solidFill>
                          <a:srgbClr val="EEECE1">
                            <a:lumMod val="25000"/>
                          </a:srgbClr>
                        </a:solidFill>
                        <a:latin typeface="+mn-lt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500" b="0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j-ea"/>
                          <a:cs typeface="Times New Roman" panose="02020603050405020304" pitchFamily="18" charset="0"/>
                        </a:rPr>
                        <a:t>3,7 классы</a:t>
                      </a:r>
                      <a:endParaRPr lang="ru-RU" sz="3500" b="0" kern="1200" dirty="0">
                        <a:solidFill>
                          <a:srgbClr val="EEECE1">
                            <a:lumMod val="25000"/>
                          </a:srgbClr>
                        </a:solidFill>
                        <a:latin typeface="+mn-lt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500" b="0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j-ea"/>
                          <a:cs typeface="Times New Roman" panose="02020603050405020304" pitchFamily="18" charset="0"/>
                        </a:rPr>
                        <a:t>4,8 классы</a:t>
                      </a:r>
                      <a:endParaRPr lang="ru-RU" sz="3500" b="0" kern="1200" dirty="0">
                        <a:solidFill>
                          <a:srgbClr val="EEECE1">
                            <a:lumMod val="25000"/>
                          </a:srgbClr>
                        </a:solidFill>
                        <a:latin typeface="+mn-lt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500" b="0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j-ea"/>
                          <a:cs typeface="Times New Roman" panose="02020603050405020304" pitchFamily="18" charset="0"/>
                        </a:rPr>
                        <a:t>9 классы</a:t>
                      </a:r>
                      <a:endParaRPr lang="ru-RU" sz="3500" b="0" kern="1200" dirty="0">
                        <a:solidFill>
                          <a:srgbClr val="EEECE1">
                            <a:lumMod val="25000"/>
                          </a:srgbClr>
                        </a:solidFill>
                        <a:latin typeface="+mn-lt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</a:tr>
              <a:tr h="1588815">
                <a:tc>
                  <a:txBody>
                    <a:bodyPr/>
                    <a:lstStyle/>
                    <a:p>
                      <a:pPr algn="ctr"/>
                      <a:r>
                        <a:rPr lang="ru-RU" sz="3500" b="0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до 31 августа 2023 года </a:t>
                      </a:r>
                      <a:endParaRPr lang="ru-RU" sz="3500" b="0" kern="1200" dirty="0" smtClean="0">
                        <a:solidFill>
                          <a:srgbClr val="EEECE1">
                            <a:lumMod val="25000"/>
                          </a:srgbClr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500" b="0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до 31 августа </a:t>
                      </a:r>
                      <a:endParaRPr lang="ru-RU" sz="3500" b="0" kern="1200" dirty="0" smtClean="0">
                        <a:solidFill>
                          <a:srgbClr val="EEECE1">
                            <a:lumMod val="25000"/>
                          </a:srgbClr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ru-RU" sz="3500" b="0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2024 года </a:t>
                      </a:r>
                      <a:endParaRPr lang="ru-RU" sz="3500" b="0" kern="1200" dirty="0">
                        <a:solidFill>
                          <a:srgbClr val="EEECE1">
                            <a:lumMod val="25000"/>
                          </a:srgbClr>
                        </a:solidFill>
                        <a:latin typeface="+mn-lt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500" b="0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до 31 августа 2025 года </a:t>
                      </a:r>
                      <a:endParaRPr lang="ru-RU" sz="3500" b="0" kern="1200" dirty="0">
                        <a:solidFill>
                          <a:srgbClr val="EEECE1">
                            <a:lumMod val="25000"/>
                          </a:srgbClr>
                        </a:solidFill>
                        <a:latin typeface="+mn-lt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500" b="0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до 31 августа 2026 года </a:t>
                      </a:r>
                      <a:endParaRPr lang="ru-RU" sz="3500" b="0" kern="1200" dirty="0">
                        <a:solidFill>
                          <a:srgbClr val="EEECE1">
                            <a:lumMod val="25000"/>
                          </a:srgbClr>
                        </a:solidFill>
                        <a:latin typeface="+mn-lt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500" b="0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до 31 августа 2027 года </a:t>
                      </a:r>
                      <a:endParaRPr lang="ru-RU" sz="3500" b="0" kern="1200" dirty="0">
                        <a:solidFill>
                          <a:srgbClr val="EEECE1">
                            <a:lumMod val="25000"/>
                          </a:srgbClr>
                        </a:solidFill>
                        <a:latin typeface="+mn-lt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</a:tr>
              <a:tr h="976433">
                <a:tc>
                  <a:txBody>
                    <a:bodyPr/>
                    <a:lstStyle/>
                    <a:p>
                      <a:pPr algn="ctr"/>
                      <a:r>
                        <a:rPr lang="ru-RU" sz="3500" b="0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Приложение 1</a:t>
                      </a:r>
                      <a:endParaRPr lang="ru-RU" sz="3500" b="0" kern="1200" dirty="0">
                        <a:solidFill>
                          <a:srgbClr val="EEECE1">
                            <a:lumMod val="25000"/>
                          </a:srgbClr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Прил. 1/2</a:t>
                      </a:r>
                      <a:endParaRPr lang="ru-RU" sz="3500" b="0" kern="1200" dirty="0">
                        <a:solidFill>
                          <a:srgbClr val="EEECE1">
                            <a:lumMod val="25000"/>
                          </a:srgbClr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3500" b="0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Прил. 1/2</a:t>
                      </a:r>
                      <a:endParaRPr lang="ru-RU" sz="3500" b="0" kern="1200" dirty="0" smtClean="0">
                        <a:solidFill>
                          <a:srgbClr val="EEECE1">
                            <a:lumMod val="25000"/>
                          </a:srgbClr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3500" b="0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Прил. 1/2</a:t>
                      </a:r>
                      <a:endParaRPr lang="ru-RU" sz="3500" b="0" kern="1200" dirty="0" smtClean="0">
                        <a:solidFill>
                          <a:srgbClr val="EEECE1">
                            <a:lumMod val="25000"/>
                          </a:srgbClr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3500" b="0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Прил. 1/2</a:t>
                      </a:r>
                      <a:endParaRPr lang="ru-RU" sz="3500" b="0" kern="1200" dirty="0" smtClean="0">
                        <a:solidFill>
                          <a:srgbClr val="EEECE1">
                            <a:lumMod val="25000"/>
                          </a:srgbClr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b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785244" y="2319579"/>
            <a:ext cx="4087849" cy="11699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490">
              <a:defRPr/>
            </a:pPr>
            <a:endParaRPr lang="ru-RU" sz="297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-296899" y="65853"/>
            <a:ext cx="4108450" cy="113093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78"/>
            <a:ext cx="3166803" cy="1566097"/>
          </a:xfrm>
          <a:prstGeom prst="rect">
            <a:avLst/>
          </a:prstGeom>
        </p:spPr>
      </p:pic>
      <p:pic>
        <p:nvPicPr>
          <p:cNvPr id="8" name="Picture 2" descr="https://irrpo.pnzreg.ru/upload/iblock/893/893d89e43fc33b1f2d42019187483a3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99"/>
          <a:stretch>
            <a:fillRect/>
          </a:stretch>
        </p:blipFill>
        <p:spPr bwMode="auto">
          <a:xfrm>
            <a:off x="16378655" y="132752"/>
            <a:ext cx="3783239" cy="259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6"/>
          <p:cNvSpPr txBox="1"/>
          <p:nvPr/>
        </p:nvSpPr>
        <p:spPr>
          <a:xfrm>
            <a:off x="3575050" y="-669925"/>
            <a:ext cx="13258800" cy="2966128"/>
          </a:xfrm>
          <a:prstGeom prst="rect">
            <a:avLst/>
          </a:prstGeom>
        </p:spPr>
        <p:txBody>
          <a:bodyPr vert="horz" lIns="150781" tIns="75390" rIns="150781" bIns="753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endParaRPr lang="ru-RU" sz="3955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endParaRPr lang="ru-RU" sz="3955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endParaRPr lang="ru-RU" sz="3955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ПРИКАЗА </a:t>
            </a:r>
            <a:endParaRPr lang="ru-RU" sz="4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 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 </a:t>
            </a:r>
            <a:endParaRPr lang="ru-RU" sz="4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от 21 ИЮЛЯ 2023 №556</a:t>
            </a:r>
            <a:endParaRPr lang="ru-RU" sz="4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320" b="1" dirty="0">
              <a:solidFill>
                <a:srgbClr val="EEECE1">
                  <a:lumMod val="25000"/>
                </a:srgbClr>
              </a:solidFill>
              <a:latin typeface="Arial" panose="020B0604020202020204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041650" y="5197475"/>
          <a:ext cx="16764000" cy="53393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31354"/>
                <a:gridCol w="8832646"/>
              </a:tblGrid>
              <a:tr h="165587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3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Приложение №1 </a:t>
                      </a:r>
                      <a:endParaRPr lang="ru-RU" sz="3100" b="1" kern="1200" dirty="0" smtClean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3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(Включены в ФПУ)</a:t>
                      </a:r>
                      <a:endParaRPr lang="ru-RU" sz="3100" b="1" kern="1200" dirty="0" smtClean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3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Приложение №2 </a:t>
                      </a:r>
                      <a:endParaRPr lang="en-US" sz="3100" b="1" kern="1200" dirty="0" smtClean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3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(Увеличен  срок</a:t>
                      </a:r>
                      <a:r>
                        <a:rPr lang="en-US" sz="3100" b="1" kern="1200" baseline="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</a:t>
                      </a:r>
                      <a:r>
                        <a:rPr lang="en-US" sz="3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редел</a:t>
                      </a:r>
                      <a:r>
                        <a:rPr lang="ru-RU" sz="3100" b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ьного</a:t>
                      </a:r>
                      <a:r>
                        <a:rPr lang="ru-RU" sz="3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использования)</a:t>
                      </a:r>
                      <a:endParaRPr lang="ru-RU" sz="31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2465924">
                <a:tc>
                  <a:txBody>
                    <a:bodyPr/>
                    <a:lstStyle/>
                    <a:p>
                      <a:pPr fontAlgn="base"/>
                      <a:r>
                        <a:rPr lang="ru-RU" sz="3500" b="0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Учебники истории для 10 и 11 классов:</a:t>
                      </a:r>
                      <a:endParaRPr lang="ru-RU" sz="3500" b="0" kern="1200" dirty="0" smtClean="0">
                        <a:solidFill>
                          <a:srgbClr val="EEECE1">
                            <a:lumMod val="25000"/>
                          </a:srgbClr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fontAlgn="base"/>
                      <a:r>
                        <a:rPr lang="ru-RU" sz="3500" b="0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3500" b="0" kern="1200" dirty="0" err="1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Мединский</a:t>
                      </a:r>
                      <a:r>
                        <a:rPr lang="ru-RU" sz="3500" b="0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В.Р., </a:t>
                      </a:r>
                      <a:r>
                        <a:rPr lang="ru-RU" sz="3500" b="0" kern="1200" dirty="0" err="1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Торкунов</a:t>
                      </a:r>
                      <a:r>
                        <a:rPr lang="ru-RU" sz="3500" b="0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А.В. История России </a:t>
                      </a:r>
                      <a:endParaRPr lang="ru-RU" sz="2800" b="0" kern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3500" b="0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Учебники физики  10 класса  - до 31.08.2025</a:t>
                      </a:r>
                      <a:endParaRPr lang="ru-RU" sz="3500" b="0" kern="1200" dirty="0" smtClean="0">
                        <a:solidFill>
                          <a:srgbClr val="EEECE1">
                            <a:lumMod val="25000"/>
                          </a:srgbClr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/>
                      <a:endParaRPr lang="ru-RU" sz="3500" b="0" kern="1200" dirty="0">
                        <a:solidFill>
                          <a:srgbClr val="EEECE1">
                            <a:lumMod val="25000"/>
                          </a:srgbClr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</a:tr>
              <a:tr h="1151443">
                <a:tc>
                  <a:txBody>
                    <a:bodyPr/>
                    <a:lstStyle/>
                    <a:p>
                      <a:pPr algn="l"/>
                      <a:r>
                        <a:rPr lang="en-US" sz="3500" b="0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3500" b="0" kern="1200" dirty="0" err="1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Мединский</a:t>
                      </a:r>
                      <a:r>
                        <a:rPr lang="ru-RU" sz="3500" b="0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В.Р., </a:t>
                      </a:r>
                      <a:r>
                        <a:rPr lang="ru-RU" sz="3500" b="0" kern="1200" dirty="0" err="1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Чубарьян</a:t>
                      </a:r>
                      <a:r>
                        <a:rPr lang="ru-RU" sz="3500" b="0" kern="1200" baseline="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500" b="0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А.О. Всеобщая история</a:t>
                      </a:r>
                      <a:endParaRPr lang="ru-RU" sz="2800" b="0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3500" b="0" kern="120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Учебники </a:t>
                      </a:r>
                      <a:r>
                        <a:rPr lang="ru-RU" sz="3500" b="0" kern="120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ОДНКНР </a:t>
                      </a:r>
                      <a:r>
                        <a:rPr lang="ru-RU" sz="3500" b="0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5 класса -</a:t>
                      </a:r>
                      <a:r>
                        <a:rPr lang="ru-RU" sz="3500" b="0" kern="1200" baseline="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500" b="0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до 31.08.2024</a:t>
                      </a:r>
                      <a:endParaRPr lang="ru-RU" sz="3500" b="0" kern="1200" dirty="0" smtClean="0">
                        <a:solidFill>
                          <a:srgbClr val="EEECE1">
                            <a:lumMod val="25000"/>
                          </a:srgbClr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/>
                      <a:endParaRPr lang="ru-RU" sz="2800" b="0" kern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578379" y="2560638"/>
            <a:ext cx="4087849" cy="762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490">
              <a:defRPr/>
            </a:pPr>
            <a:endParaRPr lang="ru-RU" sz="297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6130" y="0"/>
            <a:ext cx="3015520" cy="113143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1" y="0"/>
            <a:ext cx="2630710" cy="1523767"/>
          </a:xfrm>
          <a:prstGeom prst="rect">
            <a:avLst/>
          </a:prstGeom>
        </p:spPr>
      </p:pic>
      <p:pic>
        <p:nvPicPr>
          <p:cNvPr id="8" name="Picture 2" descr="https://irrpo.pnzreg.ru/upload/iblock/893/893d89e43fc33b1f2d42019187483a3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99"/>
          <a:stretch>
            <a:fillRect/>
          </a:stretch>
        </p:blipFill>
        <p:spPr bwMode="auto">
          <a:xfrm>
            <a:off x="16378655" y="132752"/>
            <a:ext cx="3783239" cy="259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346450" y="3216276"/>
            <a:ext cx="16459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 обратить внимание?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Внесены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приложения № 1 и № 2 </a:t>
            </a:r>
            <a:r>
              <a:rPr lang="ru-RU" sz="3200" b="1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приказу Министерства просвещения Российской Федерации от 21 сентября 2022 г. № </a:t>
            </a:r>
            <a:r>
              <a:rPr lang="ru-RU" sz="3200" b="1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858</a:t>
            </a:r>
            <a:endParaRPr lang="ru-RU" sz="3200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37257" y="2291537"/>
            <a:ext cx="14920794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sz="3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ru-RU" sz="3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внесении  изменений в ФЗ</a:t>
            </a:r>
            <a:endParaRPr lang="ru-RU" sz="3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</a:t>
            </a:r>
            <a:r>
              <a:rPr lang="ru-RU" sz="3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 в Российской Федерации» </a:t>
            </a:r>
            <a:endParaRPr lang="ru-RU" sz="3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24 сентября 2022 </a:t>
            </a:r>
            <a:r>
              <a:rPr lang="ru-RU" sz="3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№ </a:t>
            </a:r>
            <a:r>
              <a:rPr lang="ru-RU" sz="3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371-ФЗ</a:t>
            </a:r>
            <a:endParaRPr lang="ru-RU" sz="3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Пункт 1 части 4 статьи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 </a:t>
            </a:r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ru-RU" sz="3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3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осуществляющие </a:t>
            </a:r>
            <a:r>
              <a:rPr lang="ru-RU" sz="3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образовательную деятельность, </a:t>
            </a:r>
            <a:endParaRPr lang="ru-RU" sz="3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 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учебники и разработанные в комплекте  с ним учебные пособия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числа входящих в ФПУ</a:t>
            </a:r>
            <a:endParaRPr lang="ru-RU" sz="3000" b="1" i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000" b="1" i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800" b="1" dirty="0">
              <a:solidFill>
                <a:srgbClr val="A8246E"/>
              </a:solidFill>
              <a:latin typeface="Montserrat" panose="00000500000000000000" pitchFamily="2" charset="-5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756650" y="2911475"/>
            <a:ext cx="11049000" cy="10584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endParaRPr lang="ru-RU" sz="3080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5421" y="0"/>
            <a:ext cx="3921578" cy="11295402"/>
          </a:xfrm>
          <a:prstGeom prst="rect">
            <a:avLst/>
          </a:prstGeom>
        </p:spPr>
      </p:pic>
      <p:pic>
        <p:nvPicPr>
          <p:cNvPr id="13" name="Picture 2" descr="https://sun9-68.userapi.com/impg/LEhZ_F77vYT_TI5sucJ2A7AAj4ZZdDd14RtqKw/dqWmB-ojkM4.jpg?size=1293x809&amp;quality=95&amp;sign=24a738562cd0ae13f4522554b68766c5&amp;c_uniq_tag=wpvgLNt6hfYrz1CBD437LnOGAswB9aTf2mltOdE9OaU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7250" y="0"/>
            <a:ext cx="2736850" cy="2324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0" y="0"/>
            <a:ext cx="2815090" cy="161642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54460" y="473075"/>
            <a:ext cx="1531779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ВНЕСЕНЫ ИЗМЕНЕНИЯ</a:t>
            </a:r>
            <a:endParaRPr lang="ru-RU" sz="4400" b="1" dirty="0" smtClean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(в </a:t>
            </a:r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части  обеспечения учебными 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изданиями)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8" name="Picture 2" descr="https://irrpo.pnzreg.ru/upload/iblock/893/893d89e43fc33b1f2d42019187483a3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99"/>
          <a:stretch>
            <a:fillRect/>
          </a:stretch>
        </p:blipFill>
        <p:spPr bwMode="auto">
          <a:xfrm>
            <a:off x="1633993" y="3969906"/>
            <a:ext cx="2931658" cy="259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272;p48"/>
          <p:cNvSpPr/>
          <p:nvPr/>
        </p:nvSpPr>
        <p:spPr>
          <a:xfrm>
            <a:off x="4579646" y="2324281"/>
            <a:ext cx="310245" cy="295916"/>
          </a:xfrm>
          <a:prstGeom prst="ellipse">
            <a:avLst/>
          </a:prstGeom>
          <a:solidFill>
            <a:srgbClr val="E81046"/>
          </a:solidFill>
          <a:ln>
            <a:noFill/>
          </a:ln>
        </p:spPr>
        <p:txBody>
          <a:bodyPr spcFirstLastPara="1" wrap="square" lIns="201008" tIns="201008" rIns="201008" bIns="201008" anchor="ctr" anchorCtr="0">
            <a:noAutofit/>
          </a:bodyPr>
          <a:lstStyle/>
          <a:p>
            <a:endParaRPr sz="3955" dirty="0">
              <a:solidFill>
                <a:srgbClr val="A8246F"/>
              </a:solidFill>
            </a:endParaRPr>
          </a:p>
        </p:txBody>
      </p:sp>
      <p:sp>
        <p:nvSpPr>
          <p:cNvPr id="10" name="Google Shape;272;p48"/>
          <p:cNvSpPr/>
          <p:nvPr/>
        </p:nvSpPr>
        <p:spPr>
          <a:xfrm>
            <a:off x="4583844" y="9236075"/>
            <a:ext cx="301850" cy="304800"/>
          </a:xfrm>
          <a:prstGeom prst="ellipse">
            <a:avLst/>
          </a:prstGeom>
          <a:solidFill>
            <a:srgbClr val="E81046"/>
          </a:solidFill>
          <a:ln>
            <a:noFill/>
          </a:ln>
        </p:spPr>
        <p:txBody>
          <a:bodyPr spcFirstLastPara="1" wrap="square" lIns="201008" tIns="201008" rIns="201008" bIns="201008" anchor="ctr" anchorCtr="0">
            <a:noAutofit/>
          </a:bodyPr>
          <a:lstStyle/>
          <a:p>
            <a:endParaRPr sz="3955" dirty="0">
              <a:solidFill>
                <a:srgbClr val="A8246F"/>
              </a:solidFill>
            </a:endParaRPr>
          </a:p>
        </p:txBody>
      </p:sp>
      <p:sp>
        <p:nvSpPr>
          <p:cNvPr id="14" name="Google Shape;272;p48"/>
          <p:cNvSpPr/>
          <p:nvPr/>
        </p:nvSpPr>
        <p:spPr>
          <a:xfrm>
            <a:off x="4583844" y="6873875"/>
            <a:ext cx="304800" cy="287979"/>
          </a:xfrm>
          <a:prstGeom prst="ellipse">
            <a:avLst/>
          </a:prstGeom>
          <a:solidFill>
            <a:srgbClr val="E81046"/>
          </a:solidFill>
          <a:ln>
            <a:noFill/>
          </a:ln>
        </p:spPr>
        <p:txBody>
          <a:bodyPr spcFirstLastPara="1" wrap="square" lIns="201008" tIns="201008" rIns="201008" bIns="201008" anchor="ctr" anchorCtr="0">
            <a:noAutofit/>
          </a:bodyPr>
          <a:lstStyle/>
          <a:p>
            <a:endParaRPr sz="3955" dirty="0">
              <a:solidFill>
                <a:srgbClr val="A8246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30569" y="6201908"/>
            <a:ext cx="14827481" cy="5065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010410">
              <a:defRPr/>
            </a:pPr>
            <a:r>
              <a:rPr lang="ru-RU" sz="3520" b="1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520" b="1" dirty="0" smtClean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2010410">
              <a:defRPr/>
            </a:pPr>
            <a:r>
              <a:rPr lang="ru-RU" sz="3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 Республики Татарстан «</a:t>
            </a:r>
            <a:r>
              <a:rPr lang="ru-RU" sz="3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 утверждении нормативов финансового обеспечения  на 2023 год» </a:t>
            </a:r>
            <a:endParaRPr lang="ru-RU" sz="3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2010410">
              <a:defRPr/>
            </a:pPr>
            <a:r>
              <a:rPr lang="ru-RU" sz="3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3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 сентября 2022 № </a:t>
            </a:r>
            <a:r>
              <a:rPr lang="ru-RU" sz="3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53-ЗРТ </a:t>
            </a:r>
            <a:endParaRPr lang="ru-RU" sz="3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2010410">
              <a:defRPr/>
            </a:pPr>
            <a:endParaRPr lang="ru-RU" sz="3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2010410">
              <a:defRPr/>
            </a:pPr>
            <a:endParaRPr lang="ru-RU" sz="3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defTabSz="2010410">
              <a:defRPr/>
            </a:pPr>
            <a:r>
              <a:rPr lang="ru-RU" sz="3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Кабинета Министров Республики </a:t>
            </a:r>
            <a:r>
              <a:rPr lang="ru-RU" sz="3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 </a:t>
            </a:r>
            <a:r>
              <a:rPr lang="ru-RU" sz="3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3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обеспечения в Республике Татарстан учебниками </a:t>
            </a:r>
            <a:r>
              <a:rPr lang="ru-RU" sz="3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учебными пособиями …» </a:t>
            </a:r>
            <a:endParaRPr lang="ru-RU" sz="3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defTabSz="2010410">
              <a:defRPr/>
            </a:pPr>
            <a:r>
              <a:rPr lang="ru-RU" sz="3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3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апреля  2023 № 472</a:t>
            </a:r>
            <a:endParaRPr lang="ru-RU" sz="3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2010410">
              <a:defRPr/>
            </a:pPr>
            <a:endParaRPr lang="ru-RU" sz="3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/>
            <a:r>
              <a:rPr lang="ru-RU" dirty="0"/>
              <a:t> 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 flipV="1">
            <a:off x="4260850" y="1878903"/>
            <a:ext cx="3886200" cy="5101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490">
              <a:defRPr/>
            </a:pPr>
            <a:endParaRPr lang="ru-RU" sz="297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6"/>
          <p:cNvSpPr txBox="1"/>
          <p:nvPr/>
        </p:nvSpPr>
        <p:spPr>
          <a:xfrm>
            <a:off x="2355850" y="2149475"/>
            <a:ext cx="17748250" cy="1295400"/>
          </a:xfrm>
          <a:prstGeom prst="rect">
            <a:avLst/>
          </a:prstGeom>
        </p:spPr>
        <p:txBody>
          <a:bodyPr vert="horz" lIns="150781" tIns="75390" rIns="150781" bIns="753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endParaRPr lang="ru-RU" sz="3955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endParaRPr lang="ru-RU" sz="3955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endParaRPr lang="ru-RU" sz="3955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520" b="1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ВНЕСЕНЫ ИЗМЕНЕНИЯ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части  обеспечения учебными изданиями)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endParaRPr lang="ru-RU" sz="3955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2010410">
              <a:defRPr/>
            </a:pPr>
            <a:r>
              <a:rPr lang="ru-RU" sz="3520" b="1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РЕСПУБЛИКИ ТАТАРСТАН 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2010410">
              <a:defRPr/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НОРМАТИВОВ ФИНАНСОВОГО ОБЕСПЕЧЕНИЯ 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2010410">
              <a:defRPr/>
            </a:pPr>
            <a:endParaRPr lang="ru-RU" sz="3520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/>
            <a:r>
              <a:rPr lang="ru-RU" sz="2800" b="1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ОСОБЕННОСТИ </a:t>
            </a:r>
            <a:r>
              <a:rPr lang="ru-RU" sz="2800" b="1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ЗАКОНА РТ  от 29 сентября 2022 № </a:t>
            </a:r>
            <a:r>
              <a:rPr lang="ru-RU" sz="2800" b="1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53-ЗРТ</a:t>
            </a:r>
            <a:endParaRPr lang="ru-RU" sz="2800" b="1" dirty="0" smtClean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Нормативные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затраты на обеспечение учебниками в общеобразовательных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организациях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> </a:t>
            </a:r>
            <a:endParaRPr lang="ru-RU" dirty="0"/>
          </a:p>
          <a:p>
            <a:pPr algn="just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endPara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обратить внимание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080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defTabSz="2010410">
              <a:defRPr/>
            </a:pPr>
            <a:endParaRPr lang="ru-RU" sz="1320" b="1" dirty="0">
              <a:solidFill>
                <a:srgbClr val="EEECE1">
                  <a:lumMod val="25000"/>
                </a:srgbClr>
              </a:solidFill>
              <a:latin typeface="Arial" panose="020B0604020202020204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041650" y="6019903"/>
          <a:ext cx="13411200" cy="47152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47221"/>
                <a:gridCol w="8863979"/>
              </a:tblGrid>
              <a:tr h="1309615">
                <a:tc>
                  <a:txBody>
                    <a:bodyPr/>
                    <a:lstStyle/>
                    <a:p>
                      <a:pPr algn="ctr"/>
                      <a:endParaRPr lang="ru-RU" sz="2800" b="0" dirty="0">
                        <a:solidFill>
                          <a:srgbClr val="C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800" b="1" baseline="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НОРМАТИВНЫЕ ЗАТРАТЫ </a:t>
                      </a:r>
                      <a:endParaRPr lang="ru-RU" sz="2800" b="1" baseline="0" dirty="0" smtClean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800" b="1" baseline="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 1 РЕБЕНКА</a:t>
                      </a:r>
                      <a:endParaRPr lang="en-US" sz="2800" b="1" baseline="0" dirty="0" smtClean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1068357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1" dirty="0" smtClean="0">
                        <a:solidFill>
                          <a:srgbClr val="EEECE1">
                            <a:lumMod val="25000"/>
                          </a:srgb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800" b="1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БЫЛО </a:t>
                      </a:r>
                      <a:endParaRPr lang="ru-RU" sz="2800" b="1" dirty="0" smtClean="0">
                        <a:solidFill>
                          <a:srgbClr val="EEECE1">
                            <a:lumMod val="25000"/>
                          </a:srgb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800" b="0" kern="1200" dirty="0">
                        <a:solidFill>
                          <a:srgbClr val="EEECE1">
                            <a:lumMod val="25000"/>
                          </a:srgbClr>
                        </a:solidFill>
                        <a:latin typeface="+mn-lt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800" b="1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Средняя</a:t>
                      </a:r>
                      <a:r>
                        <a:rPr lang="ru-RU" sz="2800" b="1" kern="1200" baseline="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сумма в 2022 году </a:t>
                      </a:r>
                      <a:r>
                        <a:rPr lang="ru-RU" sz="2800" b="1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– 1427 рублей</a:t>
                      </a:r>
                      <a:endParaRPr lang="ru-RU" sz="2800" b="1" kern="1200" dirty="0">
                        <a:solidFill>
                          <a:srgbClr val="EEECE1">
                            <a:lumMod val="25000"/>
                          </a:srgb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</a:tr>
              <a:tr h="577500">
                <a:tc rowSpan="4"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800" b="1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СТАЛО</a:t>
                      </a:r>
                      <a:endParaRPr lang="ru-RU" sz="2800" b="1" dirty="0" smtClean="0">
                        <a:solidFill>
                          <a:srgbClr val="EEECE1">
                            <a:lumMod val="25000"/>
                          </a:srgb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800" b="0" kern="1200" dirty="0" smtClean="0">
                        <a:solidFill>
                          <a:srgbClr val="EEECE1">
                            <a:lumMod val="25000"/>
                          </a:srgbClr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2800" b="0" i="1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Начальная школа – 1358 рублей</a:t>
                      </a:r>
                      <a:endParaRPr lang="ru-RU" sz="2800" b="0" i="1" kern="1200" dirty="0">
                        <a:solidFill>
                          <a:srgbClr val="EEECE1">
                            <a:lumMod val="25000"/>
                          </a:srgb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</a:tr>
              <a:tr h="577500">
                <a:tc vMerge="1"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2800" b="0" i="1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Основная школа – 2071 рубль</a:t>
                      </a:r>
                      <a:endParaRPr lang="ru-RU" sz="2800" b="0" i="1" kern="1200" dirty="0">
                        <a:solidFill>
                          <a:srgbClr val="EEECE1">
                            <a:lumMod val="25000"/>
                          </a:srgb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</a:tr>
              <a:tr h="288750">
                <a:tc vMerge="1"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2800" b="0" i="1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Средняя школа – 2589 рублей</a:t>
                      </a:r>
                      <a:endParaRPr lang="ru-RU" sz="2800" b="0" i="1" kern="1200" dirty="0">
                        <a:solidFill>
                          <a:srgbClr val="EEECE1">
                            <a:lumMod val="25000"/>
                          </a:srgb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</a:tr>
              <a:tr h="288750">
                <a:tc vMerge="1"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800" b="1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Средняя</a:t>
                      </a:r>
                      <a:r>
                        <a:rPr lang="ru-RU" sz="2800" b="1" kern="1200" baseline="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сумма в 2023 году </a:t>
                      </a:r>
                      <a:r>
                        <a:rPr lang="ru-RU" sz="2800" b="1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– 2006 рублей</a:t>
                      </a:r>
                      <a:endParaRPr lang="ru-RU" sz="2800" b="1" kern="1200" dirty="0">
                        <a:solidFill>
                          <a:srgbClr val="EEECE1">
                            <a:lumMod val="25000"/>
                          </a:srgb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884386" y="2454275"/>
            <a:ext cx="4087849" cy="762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490">
              <a:defRPr/>
            </a:pPr>
            <a:endParaRPr lang="ru-RU" sz="297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6130" y="0"/>
            <a:ext cx="3396520" cy="113093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49" y="0"/>
            <a:ext cx="2616200" cy="1523767"/>
          </a:xfrm>
          <a:prstGeom prst="rect">
            <a:avLst/>
          </a:prstGeom>
        </p:spPr>
      </p:pic>
      <p:sp>
        <p:nvSpPr>
          <p:cNvPr id="8" name="Google Shape;272;p48"/>
          <p:cNvSpPr/>
          <p:nvPr/>
        </p:nvSpPr>
        <p:spPr>
          <a:xfrm>
            <a:off x="3698648" y="7685872"/>
            <a:ext cx="371475" cy="372609"/>
          </a:xfrm>
          <a:prstGeom prst="ellipse">
            <a:avLst/>
          </a:prstGeom>
          <a:solidFill>
            <a:srgbClr val="E81046"/>
          </a:solidFill>
          <a:ln>
            <a:noFill/>
          </a:ln>
        </p:spPr>
        <p:txBody>
          <a:bodyPr spcFirstLastPara="1" wrap="square" lIns="201008" tIns="201008" rIns="201008" bIns="201008" anchor="ctr" anchorCtr="0">
            <a:noAutofit/>
          </a:bodyPr>
          <a:lstStyle/>
          <a:p>
            <a:endParaRPr sz="3955" dirty="0">
              <a:solidFill>
                <a:srgbClr val="A8246F"/>
              </a:solidFill>
            </a:endParaRPr>
          </a:p>
        </p:txBody>
      </p:sp>
      <p:sp>
        <p:nvSpPr>
          <p:cNvPr id="10" name="Google Shape;272;p48"/>
          <p:cNvSpPr/>
          <p:nvPr/>
        </p:nvSpPr>
        <p:spPr>
          <a:xfrm>
            <a:off x="3727449" y="9159690"/>
            <a:ext cx="371475" cy="381000"/>
          </a:xfrm>
          <a:prstGeom prst="ellipse">
            <a:avLst/>
          </a:prstGeom>
          <a:solidFill>
            <a:srgbClr val="E81046"/>
          </a:solidFill>
          <a:ln>
            <a:noFill/>
          </a:ln>
        </p:spPr>
        <p:txBody>
          <a:bodyPr spcFirstLastPara="1" wrap="square" lIns="201008" tIns="201008" rIns="201008" bIns="201008" anchor="ctr" anchorCtr="0">
            <a:noAutofit/>
          </a:bodyPr>
          <a:lstStyle/>
          <a:p>
            <a:endParaRPr sz="3955" dirty="0">
              <a:solidFill>
                <a:srgbClr val="A8246F"/>
              </a:solidFill>
            </a:endParaRPr>
          </a:p>
        </p:txBody>
      </p:sp>
      <p:pic>
        <p:nvPicPr>
          <p:cNvPr id="9" name="Picture 2" descr="https://sun9-68.userapi.com/impg/LEhZ_F77vYT_TI5sucJ2A7AAj4ZZdDd14RtqKw/dqWmB-ojkM4.jpg?size=1293x809&amp;quality=95&amp;sign=24a738562cd0ae13f4522554b68766c5&amp;c_uniq_tag=wpvgLNt6hfYrz1CBD437LnOGAswB9aTf2mltOdE9OaU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1217" y="15875"/>
            <a:ext cx="2813050" cy="237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6"/>
          <p:cNvSpPr txBox="1"/>
          <p:nvPr/>
        </p:nvSpPr>
        <p:spPr>
          <a:xfrm>
            <a:off x="2355850" y="854075"/>
            <a:ext cx="17602200" cy="2590800"/>
          </a:xfrm>
          <a:prstGeom prst="rect">
            <a:avLst/>
          </a:prstGeom>
        </p:spPr>
        <p:txBody>
          <a:bodyPr vert="horz" lIns="150781" tIns="75390" rIns="150781" bIns="753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endParaRPr lang="ru-RU" sz="3955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endParaRPr lang="ru-RU" sz="3955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endParaRPr lang="ru-RU" sz="3955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520" b="1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ВНЕСЕНЫ ИЗМЕНЕНИЯ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части  обеспечения учебными изданиями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2010410">
              <a:defRPr/>
            </a:pPr>
            <a:r>
              <a:rPr lang="ru-RU" sz="3520" b="1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ОБЕСПЕЧЕНИЯ </a:t>
            </a:r>
            <a:endParaRPr lang="ru-RU" sz="2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2010410">
              <a:defRPr/>
            </a:pPr>
            <a:r>
              <a:rPr lang="ru-RU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И ГОСУДАРСТВЕННЫХ ОБРАЗОВАТЕЛЬНЫХ ОРГАНИЗАЦИЙ </a:t>
            </a:r>
            <a:endParaRPr lang="ru-RU" sz="2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2010410">
              <a:defRPr/>
            </a:pPr>
            <a:r>
              <a:rPr lang="ru-RU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УЧЕБНИКАМИ И УЧЕБНЫМИ </a:t>
            </a:r>
            <a:r>
              <a:rPr lang="ru-RU" sz="2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ПОСОБИЯМИ</a:t>
            </a:r>
            <a:endParaRPr lang="ru-RU" sz="2000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/>
            <a:r>
              <a:rPr lang="ru-RU" sz="2800" b="1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600" b="1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600" b="1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15 апреля  2023 № 472</a:t>
            </a:r>
            <a:endParaRPr lang="ru-RU" sz="2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/>
            <a:r>
              <a:rPr lang="ru-RU" sz="2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> </a:t>
            </a:r>
            <a:endParaRPr lang="ru-RU" dirty="0"/>
          </a:p>
          <a:p>
            <a:pPr algn="just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endPara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обратить внимание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080" b="1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defTabSz="2010410">
              <a:defRPr/>
            </a:pPr>
            <a:endParaRPr lang="ru-RU" sz="1320" b="1" dirty="0">
              <a:solidFill>
                <a:srgbClr val="EEECE1">
                  <a:lumMod val="25000"/>
                </a:srgbClr>
              </a:solidFill>
              <a:latin typeface="Arial" panose="020B0604020202020204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365250" y="3709074"/>
          <a:ext cx="18592800" cy="71103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4919"/>
                <a:gridCol w="16567881"/>
              </a:tblGrid>
              <a:tr h="356374">
                <a:tc>
                  <a:txBody>
                    <a:bodyPr/>
                    <a:lstStyle/>
                    <a:p>
                      <a:pPr algn="ctr"/>
                      <a:endParaRPr lang="ru-RU" sz="1200" b="0" dirty="0">
                        <a:solidFill>
                          <a:srgbClr val="C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400" b="1" baseline="0" dirty="0" smtClean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923143">
                <a:tc rowSpan="3"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600" b="1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БЫЛ</a:t>
                      </a:r>
                      <a:r>
                        <a:rPr lang="ru-RU" sz="2600" b="1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ru-RU" sz="2600" b="1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600" b="1" dirty="0" smtClean="0">
                        <a:solidFill>
                          <a:srgbClr val="EEECE1">
                            <a:lumMod val="25000"/>
                          </a:srgb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800" b="0" kern="1200" dirty="0">
                        <a:solidFill>
                          <a:srgbClr val="EEECE1">
                            <a:lumMod val="25000"/>
                          </a:srgbClr>
                        </a:solidFill>
                        <a:latin typeface="+mn-lt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b="1" kern="1200" baseline="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Общеобразовательные организации: </a:t>
                      </a:r>
                      <a:r>
                        <a:rPr lang="ru-RU" sz="2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600" b="0" i="1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формируют</a:t>
                      </a:r>
                      <a:r>
                        <a:rPr lang="ru-RU" sz="2600" b="0" i="1" kern="1200" baseline="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заказ </a:t>
                      </a:r>
                      <a:r>
                        <a:rPr lang="ru-RU" sz="2600" b="0" i="1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600" b="0" i="1" kern="1200" baseline="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 направляют уполномоченному органу местного самоуправления</a:t>
                      </a:r>
                      <a:endParaRPr lang="ru-RU" sz="2600" b="0" i="1" kern="1200" baseline="0" dirty="0" smtClean="0">
                        <a:solidFill>
                          <a:srgbClr val="EEECE1">
                            <a:lumMod val="25000"/>
                          </a:srgb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</a:tr>
              <a:tr h="923143">
                <a:tc vMerge="1"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b="1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Отделы (управления) образованием:</a:t>
                      </a:r>
                      <a:r>
                        <a:rPr lang="ru-RU" sz="2600" b="1" kern="1200" baseline="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600" b="0" i="1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формируют сводный заказ образовательных организаций на учебные издания</a:t>
                      </a:r>
                      <a:endParaRPr lang="ru-RU" sz="2600" b="0" i="1" kern="1200" dirty="0">
                        <a:solidFill>
                          <a:srgbClr val="EEECE1">
                            <a:lumMod val="25000"/>
                          </a:srgb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</a:tr>
              <a:tr h="1002570">
                <a:tc vMerge="1"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2600" b="1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Министерство: </a:t>
                      </a:r>
                      <a:r>
                        <a:rPr lang="ru-RU" sz="2600" b="0" i="1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формирует госзаказ, заключает</a:t>
                      </a:r>
                      <a:r>
                        <a:rPr lang="ru-RU" sz="2600" b="0" i="1" kern="1200" baseline="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600" b="0" i="1" kern="1200" dirty="0" err="1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госконтракт</a:t>
                      </a:r>
                      <a:r>
                        <a:rPr lang="ru-RU" sz="2600" b="0" i="1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на основе сводных заказов отделов образований,</a:t>
                      </a:r>
                      <a:r>
                        <a:rPr lang="ru-RU" sz="2600" b="0" i="1" kern="1200" baseline="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600" b="0" i="1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осуществляет контроль за исполнением поставщиками обязательств;</a:t>
                      </a:r>
                      <a:endParaRPr lang="ru-RU" sz="2600" b="0" i="1" kern="1200" dirty="0">
                        <a:solidFill>
                          <a:srgbClr val="EEECE1">
                            <a:lumMod val="25000"/>
                          </a:srgb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</a:tr>
              <a:tr h="923143">
                <a:tc rowSpan="4"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600" b="1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СТАЛО</a:t>
                      </a:r>
                      <a:endParaRPr lang="ru-RU" sz="2600" b="1" dirty="0" smtClean="0">
                        <a:solidFill>
                          <a:srgbClr val="EEECE1">
                            <a:lumMod val="25000"/>
                          </a:srgb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800" b="0" kern="1200" dirty="0" smtClean="0">
                        <a:solidFill>
                          <a:srgbClr val="EEECE1">
                            <a:lumMod val="25000"/>
                          </a:srgbClr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b="1" kern="1200" baseline="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Общеобразовательные организации: </a:t>
                      </a:r>
                      <a:r>
                        <a:rPr lang="ru-RU" sz="2600" b="0" i="1" kern="1200" baseline="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формируют заказ и направляют уполномоченному органу местного самоуправления</a:t>
                      </a:r>
                      <a:endParaRPr lang="ru-RU" sz="2600" b="0" i="1" kern="1200" baseline="0" dirty="0" smtClean="0">
                        <a:solidFill>
                          <a:srgbClr val="EEECE1">
                            <a:lumMod val="25000"/>
                          </a:srgb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</a:tr>
              <a:tr h="535354">
                <a:tc vMerge="1"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b="1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Отделы (управления) образованием:</a:t>
                      </a:r>
                      <a:r>
                        <a:rPr lang="ru-RU" sz="2600" b="1" kern="1200" baseline="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600" b="0" i="1" kern="1200" baseline="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направляют в Министерство информацию о потребности в учебниках</a:t>
                      </a:r>
                      <a:endParaRPr lang="ru-RU" sz="2600" b="0" i="1" kern="1200" baseline="0" dirty="0" smtClean="0">
                        <a:solidFill>
                          <a:srgbClr val="EEECE1">
                            <a:lumMod val="25000"/>
                          </a:srgb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</a:tr>
              <a:tr h="631091">
                <a:tc vMerge="1"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2600" b="1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Министерство: </a:t>
                      </a:r>
                      <a:r>
                        <a:rPr lang="ru-RU" sz="2600" b="0" i="1" kern="1200" baseline="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формирует сводную информацию о потребности (образец контракта, бланки заказов)</a:t>
                      </a:r>
                      <a:endParaRPr lang="ru-RU" sz="2600" b="0" i="1" kern="1200" baseline="0" dirty="0" smtClean="0">
                        <a:solidFill>
                          <a:srgbClr val="EEECE1">
                            <a:lumMod val="25000"/>
                          </a:srgb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</a:tr>
              <a:tr h="1698722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600" b="1" kern="1200" baseline="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Общеобразовательные организации: </a:t>
                      </a:r>
                      <a:r>
                        <a:rPr lang="ru-RU" sz="2600" b="0" i="1" kern="1200" baseline="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заключают контракт и представляют в уполномоченные органы сведения о закупленных учебниках</a:t>
                      </a:r>
                      <a:endParaRPr lang="ru-RU" sz="2600" b="0" i="1" kern="1200" baseline="0" dirty="0" smtClean="0">
                        <a:solidFill>
                          <a:srgbClr val="EEECE1">
                            <a:lumMod val="25000"/>
                          </a:srgb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indent="0" algn="just">
                        <a:buFontTx/>
                        <a:buNone/>
                      </a:pPr>
                      <a:r>
                        <a:rPr lang="ru-RU" sz="2600" b="1" kern="12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Отделы (управления) образованием:</a:t>
                      </a:r>
                      <a:r>
                        <a:rPr lang="ru-RU" sz="2600" b="0" i="1" kern="1200" baseline="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представляют в Министерство сведения о закупленных учебниках</a:t>
                      </a:r>
                      <a:endParaRPr lang="ru-RU" sz="2600" b="0" i="1" kern="1200" baseline="0" dirty="0" smtClean="0">
                        <a:solidFill>
                          <a:srgbClr val="EEECE1">
                            <a:lumMod val="25000"/>
                          </a:srgb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26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(заключены </a:t>
                      </a:r>
                      <a:r>
                        <a:rPr lang="ru-RU" sz="2600" b="1" kern="12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1871 контракт </a:t>
                      </a:r>
                      <a:r>
                        <a:rPr lang="ru-RU" sz="26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6 федеральными</a:t>
                      </a:r>
                      <a:r>
                        <a:rPr lang="ru-RU" sz="26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26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600" b="1" kern="12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66 контрактов </a:t>
                      </a:r>
                      <a:r>
                        <a:rPr lang="ru-RU" sz="2600" dirty="0" smtClean="0">
                          <a:solidFill>
                            <a:srgbClr val="EEECE1">
                              <a:lumMod val="25000"/>
                            </a:srgb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4 региональными издательствами)</a:t>
                      </a:r>
                      <a:endParaRPr lang="ru-RU" sz="2600" dirty="0" smtClean="0">
                        <a:solidFill>
                          <a:srgbClr val="EEECE1">
                            <a:lumMod val="25000"/>
                          </a:srgb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81" marR="150781" marT="75390" marB="75390" anchor="ctr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708445" y="1692275"/>
            <a:ext cx="4087849" cy="762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490">
              <a:defRPr/>
            </a:pPr>
            <a:endParaRPr lang="ru-RU" sz="297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6130" y="0"/>
            <a:ext cx="805720" cy="113093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49" y="0"/>
            <a:ext cx="2616200" cy="1523767"/>
          </a:xfrm>
          <a:prstGeom prst="rect">
            <a:avLst/>
          </a:prstGeom>
        </p:spPr>
      </p:pic>
      <p:sp>
        <p:nvSpPr>
          <p:cNvPr id="10" name="Google Shape;272;p48"/>
          <p:cNvSpPr/>
          <p:nvPr/>
        </p:nvSpPr>
        <p:spPr>
          <a:xfrm>
            <a:off x="1475239" y="8550275"/>
            <a:ext cx="266699" cy="228600"/>
          </a:xfrm>
          <a:prstGeom prst="ellipse">
            <a:avLst/>
          </a:prstGeom>
          <a:solidFill>
            <a:srgbClr val="E81046"/>
          </a:solidFill>
          <a:ln>
            <a:noFill/>
          </a:ln>
        </p:spPr>
        <p:txBody>
          <a:bodyPr spcFirstLastPara="1" wrap="square" lIns="201008" tIns="201008" rIns="201008" bIns="201008" anchor="ctr" anchorCtr="0">
            <a:noAutofit/>
          </a:bodyPr>
          <a:lstStyle/>
          <a:p>
            <a:endParaRPr sz="3955" dirty="0">
              <a:solidFill>
                <a:srgbClr val="A8246F"/>
              </a:solidFill>
            </a:endParaRPr>
          </a:p>
        </p:txBody>
      </p:sp>
      <p:sp>
        <p:nvSpPr>
          <p:cNvPr id="11" name="Google Shape;272;p48"/>
          <p:cNvSpPr/>
          <p:nvPr/>
        </p:nvSpPr>
        <p:spPr>
          <a:xfrm>
            <a:off x="1460500" y="5197475"/>
            <a:ext cx="266699" cy="228600"/>
          </a:xfrm>
          <a:prstGeom prst="ellipse">
            <a:avLst/>
          </a:prstGeom>
          <a:solidFill>
            <a:srgbClr val="E81046"/>
          </a:solidFill>
          <a:ln>
            <a:noFill/>
          </a:ln>
        </p:spPr>
        <p:txBody>
          <a:bodyPr spcFirstLastPara="1" wrap="square" lIns="201008" tIns="201008" rIns="201008" bIns="201008" anchor="ctr" anchorCtr="0">
            <a:noAutofit/>
          </a:bodyPr>
          <a:lstStyle/>
          <a:p>
            <a:endParaRPr sz="3955" dirty="0">
              <a:solidFill>
                <a:srgbClr val="A8246F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9173</Words>
  <Application>WPS Presentation</Application>
  <PresentationFormat>Произвольный</PresentationFormat>
  <Paragraphs>515</Paragraphs>
  <Slides>16</Slides>
  <Notes>13</Notes>
  <HiddenSlides>0</HiddenSlides>
  <MMClips>0</MMClips>
  <ScaleCrop>false</ScaleCrop>
  <HeadingPairs>
    <vt:vector size="8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34" baseType="lpstr">
      <vt:lpstr>Arial</vt:lpstr>
      <vt:lpstr>SimSun</vt:lpstr>
      <vt:lpstr>Wingdings</vt:lpstr>
      <vt:lpstr>Druk Cyr</vt:lpstr>
      <vt:lpstr>Arial</vt:lpstr>
      <vt:lpstr>Times New Roman</vt:lpstr>
      <vt:lpstr>Neue Machina</vt:lpstr>
      <vt:lpstr>Druk Cyr</vt:lpstr>
      <vt:lpstr>Ebrima</vt:lpstr>
      <vt:lpstr>Calibri</vt:lpstr>
      <vt:lpstr>Calibri</vt:lpstr>
      <vt:lpstr>Montserrat</vt:lpstr>
      <vt:lpstr>Segoe Print</vt:lpstr>
      <vt:lpstr>Microsoft YaHei</vt:lpstr>
      <vt:lpstr>Arial Unicode MS</vt:lpstr>
      <vt:lpstr>Office Theme</vt:lpstr>
      <vt:lpstr>Acrobat.Document.DC</vt:lpstr>
      <vt:lpstr>Acrobat.Document.DC</vt:lpstr>
      <vt:lpstr>   Об обеспечении учебниками  и учебными пособиями   в 2023-2024 учебном году   Заведующий сектором учебно-методического сопровождения образовательного процесса  Министерства образования и науки  Республики Татарстан Гайфуллина Лейсан Атласовна   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Гузель Гиниатуллина</dc:creator>
  <cp:lastModifiedBy>Марина</cp:lastModifiedBy>
  <cp:revision>394</cp:revision>
  <cp:lastPrinted>2023-10-10T15:32:00Z</cp:lastPrinted>
  <dcterms:created xsi:type="dcterms:W3CDTF">2023-01-13T17:17:00Z</dcterms:created>
  <dcterms:modified xsi:type="dcterms:W3CDTF">2023-10-16T08:34:52Z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2023-01-13T03:00:00Z</vt:filetime>
  </property>
  <property fmtid="{D5CDD505-2E9C-101B-9397-08002B2CF9AE}" pid="3" name="Creator">
    <vt:lpwstr>Adobe Illustrator 26.4 (Macintosh)</vt:lpwstr>
  </property>
  <property fmtid="{D5CDD505-2E9C-101B-9397-08002B2CF9AE}" pid="4" name="LastSaved">
    <vt:filetime>2023-01-13T03:00:00Z</vt:filetime>
  </property>
  <property fmtid="{D5CDD505-2E9C-101B-9397-08002B2CF9AE}" pid="5" name="ICV">
    <vt:lpwstr>F045CDC11E7C4281912C5CC4865D0BD9_13</vt:lpwstr>
  </property>
  <property fmtid="{D5CDD505-2E9C-101B-9397-08002B2CF9AE}" pid="6" name="KSOProductBuildVer">
    <vt:lpwstr>1049-12.2.0.13266</vt:lpwstr>
  </property>
</Properties>
</file>